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7" r:id="rId2"/>
    <p:sldId id="257" r:id="rId3"/>
    <p:sldId id="475" r:id="rId4"/>
    <p:sldId id="479" r:id="rId5"/>
    <p:sldId id="481" r:id="rId6"/>
    <p:sldId id="278" r:id="rId7"/>
    <p:sldId id="375" r:id="rId8"/>
    <p:sldId id="374" r:id="rId9"/>
    <p:sldId id="487" r:id="rId10"/>
    <p:sldId id="470" r:id="rId11"/>
    <p:sldId id="476" r:id="rId12"/>
    <p:sldId id="288" r:id="rId13"/>
    <p:sldId id="292" r:id="rId14"/>
    <p:sldId id="349" r:id="rId15"/>
    <p:sldId id="483" r:id="rId16"/>
    <p:sldId id="484" r:id="rId17"/>
    <p:sldId id="473" r:id="rId18"/>
    <p:sldId id="478" r:id="rId19"/>
    <p:sldId id="361" r:id="rId20"/>
    <p:sldId id="477" r:id="rId21"/>
    <p:sldId id="467" r:id="rId22"/>
    <p:sldId id="469" r:id="rId23"/>
    <p:sldId id="488" r:id="rId24"/>
    <p:sldId id="471" r:id="rId25"/>
    <p:sldId id="468" r:id="rId26"/>
    <p:sldId id="486" r:id="rId27"/>
    <p:sldId id="371" r:id="rId28"/>
    <p:sldId id="293" r:id="rId29"/>
  </p:sldIdLst>
  <p:sldSz cx="12192000" cy="6858000"/>
  <p:notesSz cx="6858000" cy="9144000"/>
  <p:embeddedFontLst>
    <p:embeddedFont>
      <p:font typeface="DM Sans 18pt Light" panose="020B060402020202020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맑은 고딕" panose="020B0503020000020004" pitchFamily="34" charset="-127"/>
      <p:regular r:id="rId38"/>
      <p:bold r:id="rId39"/>
    </p:embeddedFont>
    <p:embeddedFont>
      <p:font typeface="DM Sans 18pt Black" panose="020B0604020202020204" charset="0"/>
      <p:bold r:id="rId40"/>
      <p:italic r:id="rId41"/>
      <p:boldItalic r:id="rId4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ftheria Axioti" initials="EA" lastIdx="1" clrIdx="0">
    <p:extLst>
      <p:ext uri="{19B8F6BF-5375-455C-9EA6-DF929625EA0E}">
        <p15:presenceInfo xmlns:p15="http://schemas.microsoft.com/office/powerpoint/2012/main" userId="S-1-5-21-1801674531-436374069-2146743481-57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AE2"/>
    <a:srgbClr val="FADCE2"/>
    <a:srgbClr val="FDA1B5"/>
    <a:srgbClr val="DA9CFD"/>
    <a:srgbClr val="6AD387"/>
    <a:srgbClr val="1A40DD"/>
    <a:srgbClr val="FF2C00"/>
    <a:srgbClr val="FFFCF7"/>
    <a:srgbClr val="FFBE00"/>
    <a:srgbClr val="C14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3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47FDBB1-5EC9-40FD-9A36-D4E35C581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AF1716-40E8-4512-B252-D7362A0E94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EE3C99E-C3C0-40AD-AD91-8E96E8F58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86696-F86F-4066-9FDD-77F2B013FA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9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2026-01-23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9559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866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64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s://pptmon.com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2.svg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5" Type="http://schemas.openxmlformats.org/officeDocument/2006/relationships/hyperlink" Target="http://pptmon.co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hyperlink" Target="http://www.pptmon.com/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http://pptmon.com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openxmlformats.org/officeDocument/2006/relationships/hyperlink" Target="http://www.pptmon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hyperlink" Target="https://pptmon.com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.sv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hyperlink" Target="http://pptmon.com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openxmlformats.org/officeDocument/2006/relationships/hyperlink" Target="http://www.pptmon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hyperlink" Target="https://pptmon.com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.sv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hyperlink" Target="http://pptmon.com/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hyperlink" Target="http://pptmon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id="{C9C7E2BB-3938-40FB-954D-FAE88114A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id="{594821A9-994E-4BB8-A711-8E9415EEBE2D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01D402B6-2730-4426-BC92-F79105FFE01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1371600" cy="20574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379E158-620F-4DD9-A235-54C5DCC9F5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43" y="4800600"/>
            <a:ext cx="1371600" cy="20574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2DC87995-1EFE-46B2-A367-27FBA11A1E7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4114798"/>
            <a:ext cx="2057400" cy="20574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030EB89F-460D-4BCB-A1EE-2BBAC012938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3428999"/>
            <a:ext cx="2743199" cy="205740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F65939E0-E681-482C-9678-C73EA820EB3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685800"/>
            <a:ext cx="2743199" cy="205740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CA7097B5-FB8C-4AF5-8960-69B8D9B5675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057399"/>
            <a:ext cx="2743201" cy="137160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BDF5C09-FAD0-4DE4-AAFA-12B519E285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486400"/>
            <a:ext cx="2743201" cy="13716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37C46E39-7A2D-42CC-AA8C-09AD45767F9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0"/>
            <a:ext cx="2743198" cy="6858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B70B1A5-69B5-4BF0-9B9B-2C08529318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57" y="2057400"/>
            <a:ext cx="1371600" cy="274320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19ABCCF-11D7-4158-B2F4-98D8E816D3D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" cy="342900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B021EAF5-30CD-44A6-9A13-D00EA5A1657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371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id="{691E855C-4736-4173-9B45-CDCAA59A0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01990AB6-7AD4-4BFD-B1CD-CC7C07B16F06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1BF95E6-EAA1-40B4-8E33-64397B34C39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820400" y="4800600"/>
            <a:ext cx="1371600" cy="20574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77C38D9-3ACD-42D8-870B-3124235815B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342899" y="342900"/>
            <a:ext cx="274319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53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999E3BD9-C838-4492-99E2-41C9C5451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71FCFBA0-E397-49DE-AA67-F8DA97DF392E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43D5565-E1F8-44D5-9492-EA843978799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5143500"/>
            <a:ext cx="1371600" cy="20574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BF225F2-ABAB-44FA-83FF-9D4A4FBA441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34600" y="-685800"/>
            <a:ext cx="1371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69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7">
            <a:extLst>
              <a:ext uri="{FF2B5EF4-FFF2-40B4-BE49-F238E27FC236}">
                <a16:creationId xmlns:a16="http://schemas.microsoft.com/office/drawing/2014/main" id="{81C0BDCE-EBF9-43EE-862C-9261DBB1A3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88396" y="2548234"/>
            <a:ext cx="3208520" cy="1823811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84DD74B3-2B98-45B2-A053-4BD5261DB9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91740" y="2548234"/>
            <a:ext cx="3208520" cy="1823811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9EABD5A1-052A-48DE-BC0B-B2856FBE0B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95084" y="2548234"/>
            <a:ext cx="3208520" cy="1823811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0C37ACE6-0A68-4155-A180-FAA183B02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73892764-4789-49D2-89EE-2F0D5B4FE7B5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D6A9FFA-216C-46B9-8137-B50E176F4EC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448801" y="4800600"/>
            <a:ext cx="2743199" cy="20574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5B64120-5F26-4FC4-A6AD-BA720F1F147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7432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07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8B82A0B9-5810-40C1-A315-392E19A0D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0"/>
            <a:ext cx="2743199" cy="20574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99A4597-CC85-4FDE-9675-64EABCE145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2057400"/>
            <a:ext cx="1371600" cy="3429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5C0F1AA-05F8-4FD5-AD3A-5C4692B3CE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91700" y="4457699"/>
            <a:ext cx="1371600" cy="3429000"/>
          </a:xfrm>
          <a:prstGeom prst="rect">
            <a:avLst/>
          </a:prstGeom>
        </p:spPr>
      </p:pic>
      <p:pic>
        <p:nvPicPr>
          <p:cNvPr id="7" name="Graphic 3">
            <a:hlinkClick r:id="rId5"/>
            <a:extLst>
              <a:ext uri="{FF2B5EF4-FFF2-40B4-BE49-F238E27FC236}">
                <a16:creationId xmlns:a16="http://schemas.microsoft.com/office/drawing/2014/main" id="{80D3D4FB-ADD6-4388-B71D-5AD31060D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9" name="TextBox 8">
            <a:hlinkClick r:id="rId8"/>
            <a:extLst>
              <a:ext uri="{FF2B5EF4-FFF2-40B4-BE49-F238E27FC236}">
                <a16:creationId xmlns:a16="http://schemas.microsoft.com/office/drawing/2014/main" id="{BD3F9D59-10B9-49DA-BDDF-31025DE8578A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B86F39A-8681-4536-849C-1C4715F36EC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4800600"/>
            <a:ext cx="2057400" cy="2057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B4F2620-5F35-416C-8AA8-30F569DFC4C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63000" y="2743200"/>
            <a:ext cx="2743201" cy="13716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2A1949C-5BBB-4827-A087-95833B75164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763" y="4800598"/>
            <a:ext cx="2743198" cy="685800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B4EDB09C-2879-4BB7-B084-C742C350F62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75032" y="1219200"/>
            <a:ext cx="2142067" cy="4423546"/>
          </a:xfrm>
          <a:prstGeom prst="roundRect">
            <a:avLst>
              <a:gd name="adj" fmla="val 1369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9830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B028DEB2-D46E-4711-93B9-942A64C14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743199" cy="2057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2304E8C-16CD-4969-9E0A-8CCEE5572B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57400"/>
            <a:ext cx="1371600" cy="3429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B45C513-65EF-4D3C-908A-AF75D8562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00" y="4457699"/>
            <a:ext cx="1371600" cy="3429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A8A598A-51F9-4F13-BBAF-068C60E596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134600" y="4800600"/>
            <a:ext cx="2057400" cy="20574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0697BEF-7C2C-43CF-9F1D-6DE33A32E9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85799" y="2743200"/>
            <a:ext cx="2743201" cy="13716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CF17FBA-097D-42A1-B500-E8053FF7505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4039" y="4800598"/>
            <a:ext cx="2743198" cy="685800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B854287-D2EE-4861-8384-803F09BDB7D9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1340810" y="1203960"/>
            <a:ext cx="5842310" cy="4450080"/>
          </a:xfrm>
          <a:prstGeom prst="roundRect">
            <a:avLst>
              <a:gd name="adj" fmla="val 494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Graphic 3">
            <a:hlinkClick r:id="rId8"/>
            <a:extLst>
              <a:ext uri="{FF2B5EF4-FFF2-40B4-BE49-F238E27FC236}">
                <a16:creationId xmlns:a16="http://schemas.microsoft.com/office/drawing/2014/main" id="{69D4CD32-B2E6-4596-873B-8DBEB3C41E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10" name="TextBox 9">
            <a:hlinkClick r:id="rId11"/>
            <a:extLst>
              <a:ext uri="{FF2B5EF4-FFF2-40B4-BE49-F238E27FC236}">
                <a16:creationId xmlns:a16="http://schemas.microsoft.com/office/drawing/2014/main" id="{1D38F2DC-DFCC-46D9-8403-BED8D815038F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74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D7D4CF0-4F04-41F8-9689-084080603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448801" y="4800600"/>
            <a:ext cx="2743199" cy="2057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9F9AE3A-F4DA-43F8-8D3E-CD7AAA447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820400" y="2057398"/>
            <a:ext cx="1371600" cy="3429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3A58FA3-4004-40A5-ABD6-92C3F69261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791700" y="-1028699"/>
            <a:ext cx="1371600" cy="3429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1F6FD1B-01D0-4FDE-B2BA-07CD98FED1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57400" cy="20574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EA10C7A-AB1E-44F2-9342-75A4B161C3B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763000" y="2743200"/>
            <a:ext cx="2743201" cy="13716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BE4D59A-D793-4869-A2F6-3E4685B6EFC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448802" y="1371602"/>
            <a:ext cx="2743198" cy="685800"/>
          </a:xfrm>
          <a:prstGeom prst="rect">
            <a:avLst/>
          </a:prstGeom>
        </p:spPr>
      </p:pic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3F3A9072-9B7D-4B09-B965-3DCA977F2B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1001" y="1092200"/>
            <a:ext cx="6452466" cy="4267200"/>
          </a:xfrm>
          <a:prstGeom prst="roundRect">
            <a:avLst>
              <a:gd name="adj" fmla="val 2113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Graphic 3">
            <a:hlinkClick r:id="rId8"/>
            <a:extLst>
              <a:ext uri="{FF2B5EF4-FFF2-40B4-BE49-F238E27FC236}">
                <a16:creationId xmlns:a16="http://schemas.microsoft.com/office/drawing/2014/main" id="{5C8A5189-8E2B-4068-926C-ED8A9598C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10" name="TextBox 9">
            <a:hlinkClick r:id="rId11"/>
            <a:extLst>
              <a:ext uri="{FF2B5EF4-FFF2-40B4-BE49-F238E27FC236}">
                <a16:creationId xmlns:a16="http://schemas.microsoft.com/office/drawing/2014/main" id="{E2AC09EF-09FB-42BC-A080-D71FF35DE92F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30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4409075-B498-4376-B097-54EB2E71A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1CA52C85-D0D0-4CC5-8376-438FBFC42611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2D0CD68-22EB-41BB-9F94-C0083BD9F7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91700" y="4457700"/>
            <a:ext cx="2743199" cy="20574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D3ADDC4-DBB1-4DF2-9778-AB5CF041620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685800" y="685801"/>
            <a:ext cx="27432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80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76E57429-0741-46C7-BA9F-E0406392F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01050248-19FD-47C9-9BFD-D3EC6669EED5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0252053-7F3F-4B2F-A15E-46FD0BA1D2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820400" y="685800"/>
            <a:ext cx="1371600" cy="2057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E06DD17-664B-4E11-95CF-91A95308279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" y="4800600"/>
            <a:ext cx="2743199" cy="20574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2DA7D5C-12D2-4B78-B24A-C34A0EE2A72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2" y="0"/>
            <a:ext cx="27431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90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D8578D97-2D6D-4116-9063-AA9E46D9E7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87590885-F417-4A21-A808-1C26AA13FE0E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DA007BD-9489-4C63-8B0C-BCCD62ABB5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-342900"/>
            <a:ext cx="1371600" cy="2057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C7EC338-AD14-46F0-935B-9FECC084D79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34600" y="4800600"/>
            <a:ext cx="1371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93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6C62DC7A-2605-4542-B9ED-BCC79AF21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D01310E3-A19A-4D26-8D78-10ED2AF204B8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7AC80C5-5EDE-499C-84F7-29CA763E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A5B65C16-9D9C-4CE9-AC9F-E081E9DF3CE3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F058623-0E7E-43D1-AFBC-41F6293DE2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8800" y="0"/>
            <a:ext cx="1371600" cy="20574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6DE9D46-6021-42B9-BF2B-A4BFF155D6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2457" y="4800600"/>
            <a:ext cx="1371600" cy="20574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DE31CA5-DD43-4EFE-9162-70E20238D5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1399" y="4114798"/>
            <a:ext cx="2057400" cy="2057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6B547DE-C676-4161-8024-6244B6087EE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5600" y="3428999"/>
            <a:ext cx="2743199" cy="2057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820B792-6C13-4D79-9744-665731E2D1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5600" y="685800"/>
            <a:ext cx="2743199" cy="20574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51C2B39-11AA-41E0-8AC1-8FF2D603859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5599" y="2057399"/>
            <a:ext cx="2743201" cy="1371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2D4C6FC-8913-4F6C-A51F-743EDE7378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5599" y="5486400"/>
            <a:ext cx="2743201" cy="13716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B002791-C39A-458B-9DFB-EEA01DBCEB5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5601" y="0"/>
            <a:ext cx="2743198" cy="6858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EC5F5B8-D954-4109-811B-D722C02E216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5143" y="2057400"/>
            <a:ext cx="1371600" cy="27432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233A819-168E-4756-9548-A2CDE16D03B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0400" y="0"/>
            <a:ext cx="1371600" cy="34290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E40DE53-F006-4A0C-BA07-06F11FCA409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0400" y="3429000"/>
            <a:ext cx="1371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63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18747DFD-FFA6-4DB2-B493-DA2A1CFDD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4387A881-A796-4677-A413-202D560BFB88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asic Layout">
  <p:cSld name="2_Basic Layou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0" y="205278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marR="0" lvl="0" indent="-304792" algn="ctr" rtl="0">
              <a:spcBef>
                <a:spcPts val="96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2"/>
          </p:nvPr>
        </p:nvSpPr>
        <p:spPr>
          <a:xfrm>
            <a:off x="0" y="932723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marR="0" lvl="0" indent="-304792" algn="ctr" rtl="0">
              <a:spcBef>
                <a:spcPts val="373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8223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ntents slide layout">
  <p:cSld name="7_Contents slide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614149" y="287255"/>
            <a:ext cx="11282576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609585" marR="0" lvl="0" indent="-304792" algn="l" rtl="0">
              <a:spcBef>
                <a:spcPts val="1080"/>
              </a:spcBef>
              <a:spcAft>
                <a:spcPts val="0"/>
              </a:spcAft>
              <a:buClr>
                <a:srgbClr val="262626"/>
              </a:buClr>
              <a:buSzPts val="405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" y="287255"/>
            <a:ext cx="295275" cy="724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-9843" y="287255"/>
            <a:ext cx="171128" cy="724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11368586" y="6441741"/>
            <a:ext cx="823415" cy="2115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19686" y="6441741"/>
            <a:ext cx="10951543" cy="2115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42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id="{7D278517-C253-4E21-828C-6EFCD68245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EF5E3D42-575F-477A-9EB7-E434B0952CC8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161C531-347A-4AAC-A12D-4AF237CB9F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71600" y="4800600"/>
            <a:ext cx="1371600" cy="20574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86BB89C-47CE-4B81-8076-44F98C0247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67943" y="0"/>
            <a:ext cx="1371600" cy="20574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175C3E9-7B13-43C1-9253-E7D3EC57DF2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1" y="685802"/>
            <a:ext cx="2057400" cy="2057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2D2766E-D2FC-40E1-A4A9-1B82C6CBBD2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1" y="1371601"/>
            <a:ext cx="2743199" cy="2057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10E864E-605B-4F4C-9E45-175130F33E5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1" y="4114800"/>
            <a:ext cx="2743199" cy="20574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59BF8E2-01AC-4596-B042-66DC68651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0" y="3429001"/>
            <a:ext cx="2743201" cy="1371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25CA248-35B8-4E30-A2DE-24CE5528FC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0" y="0"/>
            <a:ext cx="2743201" cy="13716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1F3DB8-B89A-4B9C-AECB-9124AA0B70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1" y="6172200"/>
            <a:ext cx="2743198" cy="6858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E004F7A-5354-457B-BCEF-15095E985F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75257" y="2057400"/>
            <a:ext cx="1371600" cy="27432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6FF8B2C-C71D-41BD-89B1-CB1FF28942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429000"/>
            <a:ext cx="1371600" cy="34290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F456843-67C0-491D-B5D4-33BB5CF4E13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371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79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CBCADE96-1BF4-41D2-9C37-3C0063B98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5DC576A4-D253-4EC8-B840-A087AB960FC8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ABE8D84-EF33-4B0B-8618-3EFF4E36DE2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448800" y="4800600"/>
            <a:ext cx="1371600" cy="20574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82CB39E-1137-4E43-A3C9-57B1F61C76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452457" y="0"/>
            <a:ext cx="1371600" cy="2057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FCB50C0-06EF-4485-A193-DF0065C2EDA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391399" y="685802"/>
            <a:ext cx="2057400" cy="2057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8F28F31-3F05-4D36-A655-5B7EE27930D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705600" y="1371601"/>
            <a:ext cx="2743199" cy="20574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2751619-1664-41CD-B78F-7B17F8F725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705600" y="4114800"/>
            <a:ext cx="2743199" cy="20574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EBBB0E1-504D-4BD2-9A45-EFDA531E54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705599" y="3429001"/>
            <a:ext cx="2743201" cy="13716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CBD0D23-042A-4AB6-A5E8-DE199A2FF86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705599" y="0"/>
            <a:ext cx="2743201" cy="13716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D6259C2-D87B-4B9C-A794-F4D65CDF580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705601" y="6172200"/>
            <a:ext cx="2743198" cy="6858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FA4A1C4-361A-4911-A2D1-1128A687AF6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445143" y="2057400"/>
            <a:ext cx="1371600" cy="27432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06422BA-C036-448D-84DA-7C5D613AF16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820400" y="3429000"/>
            <a:ext cx="1371600" cy="3429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2EEED8E-049E-425B-AD98-AAC499F0F7E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820400" y="0"/>
            <a:ext cx="1371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32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11845FCF-E89C-4D76-84EC-895AF2EF1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64D17C78-A234-4F2F-98FE-D189A94FDF91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BDEA27F-1480-41E3-AF27-A88DFCF16A5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0"/>
            <a:ext cx="2743199" cy="20574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48CA782-7380-4A44-8435-0CC8263A61D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27432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12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id="{0F7F5E2D-5216-4996-9C1B-2677FA078E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D6B7A340-9882-4BD5-B08E-CE8BF6684551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335412B-8CAA-4AD8-AC58-DCF1E807E6D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5486400"/>
            <a:ext cx="2743201" cy="13716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A687E6F-D027-4EE7-88A7-A11456051E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05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83F57807-DA6A-4A25-9542-DCF5450E8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00A2F305-5569-4009-B167-89F9EAE330A8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457AFE8-CD2C-4408-8EFC-3316930E80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57400" cy="2057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4601346-06C8-4927-B948-666317A8C9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2" y="6172200"/>
            <a:ext cx="27431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59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36E8D577-B023-4064-9066-4263A6E553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0"/>
            <a:ext cx="1371600" cy="20574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FFA0375-75D2-4908-AA20-96C30F9A6A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371600" cy="3429000"/>
          </a:xfrm>
          <a:prstGeom prst="rect">
            <a:avLst/>
          </a:prstGeom>
        </p:spPr>
      </p:pic>
      <p:sp>
        <p:nvSpPr>
          <p:cNvPr id="6" name="그림 개체 틀 17">
            <a:extLst>
              <a:ext uri="{FF2B5EF4-FFF2-40B4-BE49-F238E27FC236}">
                <a16:creationId xmlns:a16="http://schemas.microsoft.com/office/drawing/2014/main" id="{97474265-CBDF-46C5-9693-C903123AFD7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43000" y="3627689"/>
            <a:ext cx="4464000" cy="207009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E9410225-DD57-4563-937A-AB36DFB30C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43000" y="1160212"/>
            <a:ext cx="4464000" cy="207009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Graphic 3">
            <a:hlinkClick r:id="rId4"/>
            <a:extLst>
              <a:ext uri="{FF2B5EF4-FFF2-40B4-BE49-F238E27FC236}">
                <a16:creationId xmlns:a16="http://schemas.microsoft.com/office/drawing/2014/main" id="{7D74D7AC-B2E0-403D-B5B0-9EF17AD25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11" name="TextBox 10">
            <a:hlinkClick r:id="rId7"/>
            <a:extLst>
              <a:ext uri="{FF2B5EF4-FFF2-40B4-BE49-F238E27FC236}">
                <a16:creationId xmlns:a16="http://schemas.microsoft.com/office/drawing/2014/main" id="{159BF13E-0BA4-4D11-A437-6695B676567D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52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1AD635CC-C9BC-4C25-B828-0DDCEFDFB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0"/>
            <a:ext cx="1371600" cy="20574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4F8516A-4A8D-4AE9-8967-E40A8C8B2D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91700" y="-1028700"/>
            <a:ext cx="1371600" cy="3429000"/>
          </a:xfrm>
          <a:prstGeom prst="rect">
            <a:avLst/>
          </a:prstGeom>
        </p:spPr>
      </p:pic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0CDEA83F-4CB4-4D4D-8C26-6C46C5ABC8E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04426" y="2285999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FF2AA307-E4AF-42FE-8B87-44CAF7B605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40071" y="2285999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3376F7A4-8809-4D83-9FB7-18B15E3892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75716" y="2285999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E898722C-0EBD-48C0-A4FF-4B61711CF6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11362" y="2285999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Graphic 3">
            <a:hlinkClick r:id="rId4"/>
            <a:extLst>
              <a:ext uri="{FF2B5EF4-FFF2-40B4-BE49-F238E27FC236}">
                <a16:creationId xmlns:a16="http://schemas.microsoft.com/office/drawing/2014/main" id="{3400E6D8-76A2-4C69-8CB3-671814F54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9909"/>
          <a:stretch/>
        </p:blipFill>
        <p:spPr>
          <a:xfrm>
            <a:off x="6086749" y="6866341"/>
            <a:ext cx="1633488" cy="179617"/>
          </a:xfrm>
          <a:prstGeom prst="rect">
            <a:avLst/>
          </a:prstGeom>
        </p:spPr>
      </p:pic>
      <p:sp>
        <p:nvSpPr>
          <p:cNvPr id="14" name="TextBox 13">
            <a:hlinkClick r:id="rId7"/>
            <a:extLst>
              <a:ext uri="{FF2B5EF4-FFF2-40B4-BE49-F238E27FC236}">
                <a16:creationId xmlns:a16="http://schemas.microsoft.com/office/drawing/2014/main" id="{AABC9053-2483-409A-9F7F-9EEB4D3E6809}"/>
              </a:ext>
            </a:extLst>
          </p:cNvPr>
          <p:cNvSpPr txBox="1"/>
          <p:nvPr userDrawn="1"/>
        </p:nvSpPr>
        <p:spPr>
          <a:xfrm>
            <a:off x="4471763" y="6822016"/>
            <a:ext cx="1745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9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7" r:id="rId2"/>
    <p:sldLayoutId id="2147483688" r:id="rId3"/>
    <p:sldLayoutId id="2147483689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72" r:id="rId19"/>
    <p:sldLayoutId id="2147483664" r:id="rId20"/>
    <p:sldLayoutId id="2147483690" r:id="rId21"/>
    <p:sldLayoutId id="2147483691" r:id="rId2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7.svg"/><Relationship Id="rId4" Type="http://schemas.openxmlformats.org/officeDocument/2006/relationships/image" Target="../media/image24.png"/><Relationship Id="rId9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sv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BCC6FC-DC29-4AD4-9F12-149F7652F52E}"/>
              </a:ext>
            </a:extLst>
          </p:cNvPr>
          <p:cNvSpPr txBox="1"/>
          <p:nvPr/>
        </p:nvSpPr>
        <p:spPr>
          <a:xfrm>
            <a:off x="5556735" y="1954645"/>
            <a:ext cx="6228668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4800" i="1" dirty="0">
                <a:latin typeface="+mj-lt"/>
                <a:cs typeface="Arial" panose="020B0604020202020204" pitchFamily="34" charset="0"/>
              </a:rPr>
              <a:t>Action +</a:t>
            </a:r>
            <a:endParaRPr lang="ko-KR" altLang="en-US" sz="48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D02B3-59FA-49FC-8E57-14B9D7B22902}"/>
              </a:ext>
            </a:extLst>
          </p:cNvPr>
          <p:cNvSpPr txBox="1"/>
          <p:nvPr/>
        </p:nvSpPr>
        <p:spPr>
          <a:xfrm>
            <a:off x="5446664" y="2856840"/>
            <a:ext cx="6228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i="1" dirty="0">
                <a:latin typeface="+mj-lt"/>
                <a:cs typeface="Arial" panose="020B0604020202020204" pitchFamily="34" charset="0"/>
              </a:rPr>
              <a:t>Facilitators’ report</a:t>
            </a:r>
            <a:endParaRPr lang="ko-KR" altLang="en-US" sz="20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818CA-8F89-4489-95CB-1949F60AE894}"/>
              </a:ext>
            </a:extLst>
          </p:cNvPr>
          <p:cNvSpPr txBox="1"/>
          <p:nvPr/>
        </p:nvSpPr>
        <p:spPr>
          <a:xfrm>
            <a:off x="5711812" y="5879884"/>
            <a:ext cx="263208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1600" b="1" dirty="0">
                <a:latin typeface="+mj-lt"/>
                <a:cs typeface="Arial" panose="020B0604020202020204" pitchFamily="34" charset="0"/>
              </a:rPr>
              <a:t>3rd October, 2025</a:t>
            </a:r>
          </a:p>
          <a:p>
            <a:r>
              <a:rPr lang="en-US" altLang="ko-KR" sz="1600" b="1" dirty="0">
                <a:latin typeface="+mj-lt"/>
                <a:cs typeface="Arial" panose="020B0604020202020204" pitchFamily="34" charset="0"/>
              </a:rPr>
              <a:t>        Naxos, Greece</a:t>
            </a:r>
            <a:endParaRPr lang="ko-KR" altLang="en-US" sz="1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D4980E-2926-42AC-82AC-458EFBED3994}"/>
              </a:ext>
            </a:extLst>
          </p:cNvPr>
          <p:cNvSpPr txBox="1"/>
          <p:nvPr/>
        </p:nvSpPr>
        <p:spPr>
          <a:xfrm>
            <a:off x="8587516" y="5919581"/>
            <a:ext cx="304281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altLang="ko-KR" sz="1400" b="1" dirty="0"/>
              <a:t>Aikaterini Aloupi</a:t>
            </a:r>
          </a:p>
          <a:p>
            <a:pPr algn="r"/>
            <a:r>
              <a:rPr lang="en-US" altLang="ko-KR" sz="1400" b="1" dirty="0"/>
              <a:t>Eleftheria Axioti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08" y="1788717"/>
            <a:ext cx="6513698" cy="36976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4BABF5-C739-4771-BC31-A8347254E2A8}"/>
              </a:ext>
            </a:extLst>
          </p:cNvPr>
          <p:cNvSpPr txBox="1"/>
          <p:nvPr/>
        </p:nvSpPr>
        <p:spPr>
          <a:xfrm>
            <a:off x="8072256" y="1637722"/>
            <a:ext cx="312389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i="1" dirty="0"/>
              <a:t>Photo</a:t>
            </a:r>
            <a:r>
              <a:rPr lang="el-GR" altLang="ko-KR" sz="2800" b="0" i="1" dirty="0"/>
              <a:t> </a:t>
            </a:r>
            <a:r>
              <a:rPr lang="en-US" altLang="ko-KR" sz="2800" b="0" i="1" dirty="0"/>
              <a:t>Material</a:t>
            </a:r>
          </a:p>
        </p:txBody>
      </p:sp>
    </p:spTree>
    <p:extLst>
      <p:ext uri="{BB962C8B-B14F-4D97-AF65-F5344CB8AC3E}">
        <p14:creationId xmlns:p14="http://schemas.microsoft.com/office/powerpoint/2010/main" val="41624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42A97C-AFA5-4039-9921-0F2E7C7B34B5}"/>
              </a:ext>
            </a:extLst>
          </p:cNvPr>
          <p:cNvSpPr txBox="1"/>
          <p:nvPr/>
        </p:nvSpPr>
        <p:spPr>
          <a:xfrm>
            <a:off x="981777" y="2346505"/>
            <a:ext cx="4754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i="1" dirty="0">
                <a:latin typeface="+mj-lt"/>
                <a:cs typeface="Arial" panose="020B0604020202020204" pitchFamily="34" charset="0"/>
              </a:rPr>
              <a:t>Workshop 2</a:t>
            </a:r>
          </a:p>
        </p:txBody>
      </p:sp>
    </p:spTree>
    <p:extLst>
      <p:ext uri="{BB962C8B-B14F-4D97-AF65-F5344CB8AC3E}">
        <p14:creationId xmlns:p14="http://schemas.microsoft.com/office/powerpoint/2010/main" val="1841045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A5B3BF28-4970-4A9E-9ED3-E385DEDD7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12" y="1181100"/>
            <a:ext cx="2277872" cy="4495800"/>
          </a:xfrm>
          <a:prstGeom prst="rect">
            <a:avLst/>
          </a:prstGeom>
          <a:effectLst>
            <a:outerShdw blurRad="38100" sx="101000" sy="101000" algn="ctr" rotWithShape="0">
              <a:prstClr val="black">
                <a:alpha val="23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E030F2-E854-440B-A663-41686982ED5C}"/>
              </a:ext>
            </a:extLst>
          </p:cNvPr>
          <p:cNvSpPr txBox="1"/>
          <p:nvPr/>
        </p:nvSpPr>
        <p:spPr>
          <a:xfrm>
            <a:off x="1638311" y="1614843"/>
            <a:ext cx="4457689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dirty="0"/>
              <a:t>Title text block &amp;</a:t>
            </a:r>
          </a:p>
          <a:p>
            <a:r>
              <a:rPr lang="en-US" altLang="ko-KR" sz="2800" b="0" dirty="0"/>
              <a:t>Mobile project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B3981669-37AD-45FD-BAED-970E71B199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364" y="1268485"/>
            <a:ext cx="1251403" cy="136982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11" y="3072464"/>
            <a:ext cx="5748528" cy="18440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78651" y="1675003"/>
            <a:ext cx="1662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AGENDA OUTLINE</a:t>
            </a:r>
            <a:endParaRPr lang="el-GR" sz="1400" b="1" dirty="0">
              <a:solidFill>
                <a:schemeClr val="bg1"/>
              </a:solidFill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7638024" y="2637331"/>
            <a:ext cx="2131618" cy="2187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Title: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Workshop 2 Action+ </a:t>
            </a: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Good Governance in Sports – Code of Action &amp; Programme)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Date: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July 30, 2025</a:t>
            </a:r>
            <a:b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Time: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10:30 AM – 15:00 PM </a:t>
            </a:r>
            <a:b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Venue: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Conference Room </a:t>
            </a: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Jacqueline de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Romilly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Ministry of Education, </a:t>
            </a: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Religious Affairs and Sports</a:t>
            </a:r>
            <a:b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Facilitators: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Aikaterini Aloupi, Eleftheria Axioti</a:t>
            </a:r>
            <a:endParaRPr lang="el-GR" sz="1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4763" y="4763"/>
            <a:ext cx="0" cy="19050"/>
          </a:xfrm>
          <a:prstGeom prst="rect">
            <a:avLst/>
          </a:pr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 flipV="1">
            <a:off x="7710327" y="1982780"/>
            <a:ext cx="2059315" cy="45719"/>
          </a:xfrm>
          <a:prstGeom prst="rect">
            <a:avLst/>
          </a:pr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265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05;p56"/>
          <p:cNvGrpSpPr/>
          <p:nvPr/>
        </p:nvGrpSpPr>
        <p:grpSpPr>
          <a:xfrm>
            <a:off x="8954418" y="2924157"/>
            <a:ext cx="3120000" cy="864043"/>
            <a:chOff x="6192440" y="2427734"/>
            <a:chExt cx="2340000" cy="648032"/>
          </a:xfrm>
        </p:grpSpPr>
        <p:sp>
          <p:nvSpPr>
            <p:cNvPr id="9" name="Google Shape;306;p56"/>
            <p:cNvSpPr/>
            <p:nvPr/>
          </p:nvSpPr>
          <p:spPr>
            <a:xfrm>
              <a:off x="6192440" y="2715766"/>
              <a:ext cx="2340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07;p56"/>
            <p:cNvSpPr/>
            <p:nvPr/>
          </p:nvSpPr>
          <p:spPr>
            <a:xfrm>
              <a:off x="6387974" y="2427734"/>
              <a:ext cx="334200" cy="2880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oogle Shape;308;p56"/>
          <p:cNvGrpSpPr/>
          <p:nvPr/>
        </p:nvGrpSpPr>
        <p:grpSpPr>
          <a:xfrm>
            <a:off x="5737714" y="3308199"/>
            <a:ext cx="3120000" cy="826923"/>
            <a:chOff x="3779912" y="2715766"/>
            <a:chExt cx="2340000" cy="620192"/>
          </a:xfrm>
        </p:grpSpPr>
        <p:sp>
          <p:nvSpPr>
            <p:cNvPr id="12" name="Google Shape;309;p56"/>
            <p:cNvSpPr/>
            <p:nvPr/>
          </p:nvSpPr>
          <p:spPr>
            <a:xfrm>
              <a:off x="3779912" y="2715766"/>
              <a:ext cx="2340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10;p56"/>
            <p:cNvSpPr/>
            <p:nvPr/>
          </p:nvSpPr>
          <p:spPr>
            <a:xfrm rot="10800000">
              <a:off x="3928606" y="3047958"/>
              <a:ext cx="334200" cy="2880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311;p56"/>
          <p:cNvSpPr txBox="1"/>
          <p:nvPr/>
        </p:nvSpPr>
        <p:spPr>
          <a:xfrm>
            <a:off x="5815980" y="3345996"/>
            <a:ext cx="29244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8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Federations</a:t>
            </a:r>
            <a:endParaRPr sz="18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12;p56"/>
          <p:cNvSpPr txBox="1"/>
          <p:nvPr/>
        </p:nvSpPr>
        <p:spPr>
          <a:xfrm>
            <a:off x="9052130" y="3348306"/>
            <a:ext cx="29244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8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Representatives</a:t>
            </a:r>
            <a:endParaRPr sz="18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13;p56"/>
          <p:cNvSpPr/>
          <p:nvPr/>
        </p:nvSpPr>
        <p:spPr>
          <a:xfrm>
            <a:off x="8997708" y="1469486"/>
            <a:ext cx="1181007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5867" dirty="0">
                <a:latin typeface="Arial"/>
                <a:cs typeface="Arial"/>
                <a:sym typeface="Arial"/>
              </a:rPr>
              <a:t>22</a:t>
            </a:r>
            <a:endParaRPr sz="2400" dirty="0"/>
          </a:p>
        </p:txBody>
      </p:sp>
      <p:sp>
        <p:nvSpPr>
          <p:cNvPr id="21" name="Google Shape;314;p56"/>
          <p:cNvSpPr/>
          <p:nvPr/>
        </p:nvSpPr>
        <p:spPr>
          <a:xfrm>
            <a:off x="5632215" y="4490150"/>
            <a:ext cx="1084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5867" dirty="0">
                <a:latin typeface="Arial"/>
                <a:cs typeface="Arial"/>
                <a:sym typeface="Arial"/>
              </a:rPr>
              <a:t>18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046769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6DFBC372-9A8B-4EF4-83F3-692F2A6A3C6B}"/>
              </a:ext>
            </a:extLst>
          </p:cNvPr>
          <p:cNvSpPr txBox="1"/>
          <p:nvPr/>
        </p:nvSpPr>
        <p:spPr>
          <a:xfrm>
            <a:off x="2743202" y="877553"/>
            <a:ext cx="6705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i="1" dirty="0">
                <a:latin typeface="+mj-lt"/>
                <a:cs typeface="Arial" panose="020B0604020202020204" pitchFamily="34" charset="0"/>
              </a:rPr>
              <a:t>Workshop structure</a:t>
            </a:r>
            <a:endParaRPr lang="ko-KR" altLang="en-US" sz="32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9" name="직사각형 98">
            <a:extLst>
              <a:ext uri="{FF2B5EF4-FFF2-40B4-BE49-F238E27FC236}">
                <a16:creationId xmlns:a16="http://schemas.microsoft.com/office/drawing/2014/main" id="{20461334-48DE-4764-BDF9-30A16AC47BF3}"/>
              </a:ext>
            </a:extLst>
          </p:cNvPr>
          <p:cNvSpPr/>
          <p:nvPr/>
        </p:nvSpPr>
        <p:spPr>
          <a:xfrm>
            <a:off x="9442735" y="2492639"/>
            <a:ext cx="931780" cy="931777"/>
          </a:xfrm>
          <a:prstGeom prst="rect">
            <a:avLst/>
          </a:prstGeom>
          <a:solidFill>
            <a:srgbClr val="FF2C00"/>
          </a:solidFill>
          <a:ln w="95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i="1">
              <a:solidFill>
                <a:srgbClr val="FFFCF7"/>
              </a:solidFill>
              <a:latin typeface="+mj-lt"/>
            </a:endParaRPr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5EEC20E1-E6E8-4F0F-A28C-41682CA77510}"/>
              </a:ext>
            </a:extLst>
          </p:cNvPr>
          <p:cNvSpPr/>
          <p:nvPr/>
        </p:nvSpPr>
        <p:spPr>
          <a:xfrm>
            <a:off x="8813800" y="3679838"/>
            <a:ext cx="2189646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sz="2000" i="1" dirty="0">
                <a:latin typeface="+mj-lt"/>
              </a:rPr>
              <a:t>Session 4</a:t>
            </a:r>
            <a:endParaRPr lang="ko-KR" altLang="en-US" sz="2000" i="1" dirty="0">
              <a:latin typeface="+mj-lt"/>
            </a:endParaRPr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798D45DF-66A7-4A58-9DBD-55598DEAF3DA}"/>
              </a:ext>
            </a:extLst>
          </p:cNvPr>
          <p:cNvSpPr/>
          <p:nvPr/>
        </p:nvSpPr>
        <p:spPr>
          <a:xfrm>
            <a:off x="9174747" y="4380010"/>
            <a:ext cx="2189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Small working groups</a:t>
            </a:r>
            <a:r>
              <a:rPr lang="en-US" sz="1200" dirty="0"/>
              <a:t>: Sharing good practices – short presentations.</a:t>
            </a:r>
            <a:endParaRPr lang="el-GR" sz="1200" dirty="0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73D2F245-62FE-4991-81FB-10F74D442FC0}"/>
              </a:ext>
            </a:extLst>
          </p:cNvPr>
          <p:cNvSpPr/>
          <p:nvPr/>
        </p:nvSpPr>
        <p:spPr>
          <a:xfrm>
            <a:off x="1489317" y="2500087"/>
            <a:ext cx="931780" cy="931777"/>
          </a:xfrm>
          <a:prstGeom prst="rect">
            <a:avLst/>
          </a:prstGeom>
          <a:solidFill>
            <a:srgbClr val="FF2C00"/>
          </a:solidFill>
          <a:ln w="95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i="1">
              <a:solidFill>
                <a:srgbClr val="FFFCF7"/>
              </a:solidFill>
              <a:latin typeface="+mj-lt"/>
            </a:endParaRPr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D90596E3-7661-490C-8BFA-598E162564B5}"/>
              </a:ext>
            </a:extLst>
          </p:cNvPr>
          <p:cNvSpPr/>
          <p:nvPr/>
        </p:nvSpPr>
        <p:spPr>
          <a:xfrm>
            <a:off x="706984" y="3679838"/>
            <a:ext cx="2189646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sz="2000" i="1" dirty="0">
                <a:latin typeface="+mj-lt"/>
              </a:rPr>
              <a:t>Session 1</a:t>
            </a:r>
            <a:endParaRPr lang="ko-KR" altLang="en-US" sz="2000" i="1" dirty="0">
              <a:latin typeface="+mj-lt"/>
            </a:endParaRP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9085A691-6790-45D6-A11A-A6AB3A95A681}"/>
              </a:ext>
            </a:extLst>
          </p:cNvPr>
          <p:cNvSpPr/>
          <p:nvPr/>
        </p:nvSpPr>
        <p:spPr>
          <a:xfrm>
            <a:off x="225416" y="4380010"/>
            <a:ext cx="31527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/>
              <a:t>Introduction</a:t>
            </a:r>
            <a:endParaRPr lang="el-GR" sz="1200" b="1" dirty="0"/>
          </a:p>
          <a:p>
            <a:pPr>
              <a:spcAft>
                <a:spcPts val="0"/>
              </a:spcAft>
            </a:pPr>
            <a:r>
              <a:rPr lang="en-US" sz="1200" dirty="0"/>
              <a:t>European programme Action  and  Action+ </a:t>
            </a:r>
            <a:endParaRPr lang="el-GR" sz="1200" dirty="0"/>
          </a:p>
          <a:p>
            <a:pPr>
              <a:spcAft>
                <a:spcPts val="0"/>
              </a:spcAft>
            </a:pPr>
            <a:r>
              <a:rPr lang="en-US" sz="1200" dirty="0"/>
              <a:t>What is Good Governance in Sport?</a:t>
            </a:r>
            <a:endParaRPr lang="el-GR" sz="1200" dirty="0"/>
          </a:p>
          <a:p>
            <a:pPr>
              <a:spcAft>
                <a:spcPts val="0"/>
              </a:spcAft>
            </a:pPr>
            <a:r>
              <a:rPr lang="en-US" sz="1200" dirty="0"/>
              <a:t>Principles from the European Converged Code</a:t>
            </a:r>
            <a:endParaRPr lang="el-GR" sz="1200" dirty="0"/>
          </a:p>
        </p:txBody>
      </p:sp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156C8AF6-1C7A-41E9-9500-89B054E2688A}"/>
              </a:ext>
            </a:extLst>
          </p:cNvPr>
          <p:cNvSpPr/>
          <p:nvPr/>
        </p:nvSpPr>
        <p:spPr>
          <a:xfrm>
            <a:off x="4359237" y="2492639"/>
            <a:ext cx="931780" cy="931777"/>
          </a:xfrm>
          <a:prstGeom prst="rect">
            <a:avLst/>
          </a:prstGeom>
          <a:solidFill>
            <a:srgbClr val="FF2C00"/>
          </a:solidFill>
          <a:ln w="95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i="1">
              <a:solidFill>
                <a:srgbClr val="FFFCF7"/>
              </a:solidFill>
              <a:latin typeface="+mj-lt"/>
            </a:endParaRPr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AD0EAF68-2038-4B4A-AA5B-C0B093D97E15}"/>
              </a:ext>
            </a:extLst>
          </p:cNvPr>
          <p:cNvSpPr/>
          <p:nvPr/>
        </p:nvSpPr>
        <p:spPr>
          <a:xfrm>
            <a:off x="3572193" y="3679838"/>
            <a:ext cx="2189646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sz="2000" i="1" dirty="0">
                <a:latin typeface="+mj-lt"/>
              </a:rPr>
              <a:t>Session 2</a:t>
            </a:r>
            <a:endParaRPr lang="ko-KR" altLang="en-US" sz="2000" i="1" dirty="0">
              <a:latin typeface="+mj-lt"/>
            </a:endParaRPr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798ECA35-1384-4E31-B8C8-6683E0F01154}"/>
              </a:ext>
            </a:extLst>
          </p:cNvPr>
          <p:cNvSpPr/>
          <p:nvPr/>
        </p:nvSpPr>
        <p:spPr>
          <a:xfrm>
            <a:off x="3730301" y="4380010"/>
            <a:ext cx="23456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Case Study </a:t>
            </a:r>
            <a:r>
              <a:rPr lang="en-US" sz="1200" dirty="0"/>
              <a:t>– Example of a </a:t>
            </a:r>
          </a:p>
          <a:p>
            <a:r>
              <a:rPr lang="en-US" sz="1200" dirty="0"/>
              <a:t>Greek Federation at Risk</a:t>
            </a:r>
            <a:endParaRPr lang="el-GR" sz="1200" dirty="0"/>
          </a:p>
          <a:p>
            <a:r>
              <a:rPr lang="en-US" sz="1200" b="1" dirty="0"/>
              <a:t>Tools for Identifying Gaps</a:t>
            </a:r>
          </a:p>
          <a:p>
            <a:r>
              <a:rPr lang="en-US" sz="1200" dirty="0"/>
              <a:t>(SWOT, Self-assessment questionnaire)</a:t>
            </a:r>
            <a:endParaRPr lang="ko-KR" altLang="en-US" sz="1200" dirty="0"/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52A142C0-4D87-424D-8FAA-53878AC76D8C}"/>
              </a:ext>
            </a:extLst>
          </p:cNvPr>
          <p:cNvSpPr/>
          <p:nvPr/>
        </p:nvSpPr>
        <p:spPr>
          <a:xfrm>
            <a:off x="6900985" y="2492639"/>
            <a:ext cx="931780" cy="931777"/>
          </a:xfrm>
          <a:prstGeom prst="rect">
            <a:avLst/>
          </a:prstGeom>
          <a:solidFill>
            <a:srgbClr val="FF2C00"/>
          </a:solidFill>
          <a:ln w="95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i="1">
              <a:solidFill>
                <a:srgbClr val="FFFCF7"/>
              </a:solidFill>
              <a:latin typeface="+mj-lt"/>
            </a:endParaRP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E0F10E90-1E5F-4BAB-A923-DBC29FBC40CE}"/>
              </a:ext>
            </a:extLst>
          </p:cNvPr>
          <p:cNvSpPr/>
          <p:nvPr/>
        </p:nvSpPr>
        <p:spPr>
          <a:xfrm>
            <a:off x="6272050" y="3679838"/>
            <a:ext cx="2189646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sz="2000" i="1" dirty="0">
                <a:latin typeface="+mj-lt"/>
              </a:rPr>
              <a:t>Session 3</a:t>
            </a:r>
            <a:endParaRPr lang="ko-KR" altLang="en-US" sz="2000" i="1" dirty="0">
              <a:latin typeface="+mj-lt"/>
            </a:endParaRPr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D59C1038-3F6D-43EC-B390-52F1F5E286B5}"/>
              </a:ext>
            </a:extLst>
          </p:cNvPr>
          <p:cNvSpPr/>
          <p:nvPr/>
        </p:nvSpPr>
        <p:spPr>
          <a:xfrm>
            <a:off x="6272048" y="4380010"/>
            <a:ext cx="2631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Poll – </a:t>
            </a:r>
            <a:r>
              <a:rPr lang="en-US" sz="1200" dirty="0"/>
              <a:t>Participants use a self</a:t>
            </a:r>
          </a:p>
          <a:p>
            <a:r>
              <a:rPr lang="en-US" sz="1200" dirty="0"/>
              <a:t>-assessment tool via </a:t>
            </a:r>
            <a:r>
              <a:rPr lang="en-US" sz="1200" dirty="0" err="1"/>
              <a:t>mentimeter</a:t>
            </a:r>
            <a:endParaRPr lang="en-US" sz="1200" dirty="0"/>
          </a:p>
          <a:p>
            <a:r>
              <a:rPr lang="en-US" sz="1200" dirty="0"/>
              <a:t> based on the converged code </a:t>
            </a:r>
          </a:p>
          <a:p>
            <a:r>
              <a:rPr lang="en-US" sz="1200" dirty="0"/>
              <a:t>and good governance in sports to</a:t>
            </a:r>
          </a:p>
          <a:p>
            <a:r>
              <a:rPr lang="en-US" sz="1200" dirty="0"/>
              <a:t> score their organizations</a:t>
            </a:r>
            <a:endParaRPr lang="el-GR" sz="1200" dirty="0"/>
          </a:p>
          <a:p>
            <a:pPr lvl="0"/>
            <a:r>
              <a:rPr lang="en-US" sz="1200" b="1" dirty="0"/>
              <a:t> Interactive discussion</a:t>
            </a:r>
            <a:endParaRPr lang="el-GR" sz="1200" b="1" dirty="0"/>
          </a:p>
        </p:txBody>
      </p:sp>
      <p:pic>
        <p:nvPicPr>
          <p:cNvPr id="39" name="그래픽 38">
            <a:extLst>
              <a:ext uri="{FF2B5EF4-FFF2-40B4-BE49-F238E27FC236}">
                <a16:creationId xmlns:a16="http://schemas.microsoft.com/office/drawing/2014/main" id="{AD1C2518-87E4-4A06-9C5E-D8A460D88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67016" y="2800416"/>
            <a:ext cx="316222" cy="316222"/>
          </a:xfrm>
          <a:prstGeom prst="rect">
            <a:avLst/>
          </a:prstGeom>
        </p:spPr>
      </p:pic>
      <p:pic>
        <p:nvPicPr>
          <p:cNvPr id="22" name="그래픽 582">
            <a:extLst>
              <a:ext uri="{FF2B5EF4-FFF2-40B4-BE49-F238E27FC236}">
                <a16:creationId xmlns:a16="http://schemas.microsoft.com/office/drawing/2014/main" id="{D58429C8-685B-49FB-BDA2-1185B1D78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31320" y="2735553"/>
            <a:ext cx="252321" cy="445767"/>
          </a:xfrm>
          <a:prstGeom prst="rect">
            <a:avLst/>
          </a:prstGeom>
        </p:spPr>
      </p:pic>
      <p:pic>
        <p:nvPicPr>
          <p:cNvPr id="23" name="그래픽 559">
            <a:extLst>
              <a:ext uri="{FF2B5EF4-FFF2-40B4-BE49-F238E27FC236}">
                <a16:creationId xmlns:a16="http://schemas.microsoft.com/office/drawing/2014/main" id="{6A8F0E08-EC53-47A3-8659-4BF736E9F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76456" y="2764481"/>
            <a:ext cx="322461" cy="416840"/>
          </a:xfrm>
          <a:prstGeom prst="rect">
            <a:avLst/>
          </a:prstGeom>
        </p:spPr>
      </p:pic>
      <p:pic>
        <p:nvPicPr>
          <p:cNvPr id="24" name="그래픽 556">
            <a:extLst>
              <a:ext uri="{FF2B5EF4-FFF2-40B4-BE49-F238E27FC236}">
                <a16:creationId xmlns:a16="http://schemas.microsoft.com/office/drawing/2014/main" id="{73FCFDE6-716C-4CAA-81C3-661556019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689423" y="2800416"/>
            <a:ext cx="438400" cy="40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00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0"/>
          <p:cNvSpPr txBox="1">
            <a:spLocks noGrp="1"/>
          </p:cNvSpPr>
          <p:nvPr>
            <p:ph type="body" idx="1"/>
          </p:nvPr>
        </p:nvSpPr>
        <p:spPr>
          <a:xfrm>
            <a:off x="614149" y="287255"/>
            <a:ext cx="11282576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dirty="0">
                <a:solidFill>
                  <a:schemeClr val="tx1"/>
                </a:solidFill>
              </a:rPr>
              <a:t>1</a:t>
            </a:r>
            <a:r>
              <a:rPr lang="en-US" sz="4800" baseline="30000" dirty="0">
                <a:solidFill>
                  <a:schemeClr val="tx1"/>
                </a:solidFill>
              </a:rPr>
              <a:t>st</a:t>
            </a:r>
            <a:r>
              <a:rPr lang="en-US" sz="4800" dirty="0">
                <a:solidFill>
                  <a:schemeClr val="tx1"/>
                </a:solidFill>
              </a:rPr>
              <a:t> Tool</a:t>
            </a:r>
            <a:endParaRPr sz="4800" dirty="0">
              <a:solidFill>
                <a:schemeClr val="tx1"/>
              </a:solidFill>
            </a:endParaRPr>
          </a:p>
        </p:txBody>
      </p:sp>
      <p:grpSp>
        <p:nvGrpSpPr>
          <p:cNvPr id="500" name="Google Shape;500;p70"/>
          <p:cNvGrpSpPr/>
          <p:nvPr/>
        </p:nvGrpSpPr>
        <p:grpSpPr>
          <a:xfrm>
            <a:off x="927373" y="1595262"/>
            <a:ext cx="3856769" cy="2141191"/>
            <a:chOff x="2183187" y="1821689"/>
            <a:chExt cx="2797876" cy="2141190"/>
          </a:xfrm>
        </p:grpSpPr>
        <p:sp>
          <p:nvSpPr>
            <p:cNvPr id="501" name="Google Shape;501;p70"/>
            <p:cNvSpPr/>
            <p:nvPr/>
          </p:nvSpPr>
          <p:spPr>
            <a:xfrm>
              <a:off x="2291111" y="1910879"/>
              <a:ext cx="2689952" cy="2052000"/>
            </a:xfrm>
            <a:prstGeom prst="homePlate">
              <a:avLst>
                <a:gd name="adj" fmla="val 21254"/>
              </a:avLst>
            </a:prstGeom>
            <a:solidFill>
              <a:srgbClr val="D8D8D8">
                <a:alpha val="69803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0"/>
            <p:cNvSpPr/>
            <p:nvPr/>
          </p:nvSpPr>
          <p:spPr>
            <a:xfrm>
              <a:off x="2183187" y="1821689"/>
              <a:ext cx="2689952" cy="2052000"/>
            </a:xfrm>
            <a:prstGeom prst="homePlate">
              <a:avLst>
                <a:gd name="adj" fmla="val 21254"/>
              </a:avLst>
            </a:prstGeom>
            <a:solidFill>
              <a:schemeClr val="accent2">
                <a:alpha val="69803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70"/>
          <p:cNvGrpSpPr/>
          <p:nvPr/>
        </p:nvGrpSpPr>
        <p:grpSpPr>
          <a:xfrm>
            <a:off x="927369" y="3778638"/>
            <a:ext cx="3856771" cy="2141189"/>
            <a:chOff x="2183186" y="4005065"/>
            <a:chExt cx="2797877" cy="2141189"/>
          </a:xfrm>
        </p:grpSpPr>
        <p:sp>
          <p:nvSpPr>
            <p:cNvPr id="504" name="Google Shape;504;p70"/>
            <p:cNvSpPr/>
            <p:nvPr/>
          </p:nvSpPr>
          <p:spPr>
            <a:xfrm>
              <a:off x="2291111" y="4094254"/>
              <a:ext cx="2689952" cy="2052000"/>
            </a:xfrm>
            <a:prstGeom prst="homePlate">
              <a:avLst>
                <a:gd name="adj" fmla="val 21254"/>
              </a:avLst>
            </a:prstGeom>
            <a:solidFill>
              <a:srgbClr val="D8D8D8">
                <a:alpha val="69803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0"/>
            <p:cNvSpPr/>
            <p:nvPr/>
          </p:nvSpPr>
          <p:spPr>
            <a:xfrm>
              <a:off x="2183186" y="4005065"/>
              <a:ext cx="2689952" cy="2052000"/>
            </a:xfrm>
            <a:prstGeom prst="homePlate">
              <a:avLst>
                <a:gd name="adj" fmla="val 21254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6" name="Google Shape;506;p70"/>
          <p:cNvGrpSpPr/>
          <p:nvPr/>
        </p:nvGrpSpPr>
        <p:grpSpPr>
          <a:xfrm>
            <a:off x="7428471" y="1595262"/>
            <a:ext cx="3836159" cy="2141191"/>
            <a:chOff x="7232588" y="1821689"/>
            <a:chExt cx="2785753" cy="2141190"/>
          </a:xfrm>
        </p:grpSpPr>
        <p:sp>
          <p:nvSpPr>
            <p:cNvPr id="507" name="Google Shape;507;p70"/>
            <p:cNvSpPr/>
            <p:nvPr/>
          </p:nvSpPr>
          <p:spPr>
            <a:xfrm rot="10800000">
              <a:off x="7232588" y="1910879"/>
              <a:ext cx="2692686" cy="2052000"/>
            </a:xfrm>
            <a:prstGeom prst="homePlate">
              <a:avLst>
                <a:gd name="adj" fmla="val 21254"/>
              </a:avLst>
            </a:prstGeom>
            <a:solidFill>
              <a:srgbClr val="D8D8D8">
                <a:alpha val="69803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0"/>
            <p:cNvSpPr/>
            <p:nvPr/>
          </p:nvSpPr>
          <p:spPr>
            <a:xfrm rot="10800000">
              <a:off x="7325655" y="1821689"/>
              <a:ext cx="2692686" cy="2052000"/>
            </a:xfrm>
            <a:prstGeom prst="homePlate">
              <a:avLst>
                <a:gd name="adj" fmla="val 21254"/>
              </a:avLst>
            </a:prstGeom>
            <a:solidFill>
              <a:schemeClr val="accent3">
                <a:alpha val="69803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9" name="Google Shape;509;p70"/>
          <p:cNvGrpSpPr/>
          <p:nvPr/>
        </p:nvGrpSpPr>
        <p:grpSpPr>
          <a:xfrm>
            <a:off x="7428471" y="3778636"/>
            <a:ext cx="3836159" cy="2141189"/>
            <a:chOff x="7232588" y="4005064"/>
            <a:chExt cx="2785753" cy="2141189"/>
          </a:xfrm>
        </p:grpSpPr>
        <p:sp>
          <p:nvSpPr>
            <p:cNvPr id="510" name="Google Shape;510;p70"/>
            <p:cNvSpPr/>
            <p:nvPr/>
          </p:nvSpPr>
          <p:spPr>
            <a:xfrm rot="10800000">
              <a:off x="7232588" y="4094253"/>
              <a:ext cx="2692686" cy="2052000"/>
            </a:xfrm>
            <a:prstGeom prst="homePlate">
              <a:avLst>
                <a:gd name="adj" fmla="val 21254"/>
              </a:avLst>
            </a:prstGeom>
            <a:solidFill>
              <a:srgbClr val="D8D8D8">
                <a:alpha val="69803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0"/>
            <p:cNvSpPr/>
            <p:nvPr/>
          </p:nvSpPr>
          <p:spPr>
            <a:xfrm rot="10800000">
              <a:off x="7325655" y="4005064"/>
              <a:ext cx="2692686" cy="2052000"/>
            </a:xfrm>
            <a:prstGeom prst="homePlate">
              <a:avLst>
                <a:gd name="adj" fmla="val 21254"/>
              </a:avLst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0"/>
          <p:cNvGrpSpPr/>
          <p:nvPr/>
        </p:nvGrpSpPr>
        <p:grpSpPr>
          <a:xfrm>
            <a:off x="8311837" y="1842370"/>
            <a:ext cx="2709603" cy="761874"/>
            <a:chOff x="6187437" y="1815477"/>
            <a:chExt cx="2277700" cy="761874"/>
          </a:xfrm>
        </p:grpSpPr>
        <p:sp>
          <p:nvSpPr>
            <p:cNvPr id="513" name="Google Shape;513;p70"/>
            <p:cNvSpPr txBox="1"/>
            <p:nvPr/>
          </p:nvSpPr>
          <p:spPr>
            <a:xfrm>
              <a:off x="6187437" y="2269629"/>
              <a:ext cx="2277700" cy="307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0"/>
            <p:cNvSpPr txBox="1"/>
            <p:nvPr/>
          </p:nvSpPr>
          <p:spPr>
            <a:xfrm>
              <a:off x="6197119" y="1815477"/>
              <a:ext cx="2258337" cy="307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US" sz="1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ΑΔΥΝΑΜΙΕΣ (WEAKNESSES)</a:t>
              </a:r>
              <a:endParaRPr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5" name="Google Shape;515;p70"/>
          <p:cNvGrpSpPr/>
          <p:nvPr/>
        </p:nvGrpSpPr>
        <p:grpSpPr>
          <a:xfrm>
            <a:off x="573442" y="1833660"/>
            <a:ext cx="3190868" cy="584720"/>
            <a:chOff x="3021856" y="4283314"/>
            <a:chExt cx="2186207" cy="584721"/>
          </a:xfrm>
        </p:grpSpPr>
        <p:sp>
          <p:nvSpPr>
            <p:cNvPr id="516" name="Google Shape;516;p70"/>
            <p:cNvSpPr txBox="1"/>
            <p:nvPr/>
          </p:nvSpPr>
          <p:spPr>
            <a:xfrm>
              <a:off x="3021856" y="4560313"/>
              <a:ext cx="1886852" cy="307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.  </a:t>
              </a:r>
              <a:endParaRPr sz="2400"/>
            </a:p>
          </p:txBody>
        </p:sp>
        <p:sp>
          <p:nvSpPr>
            <p:cNvPr id="517" name="Google Shape;517;p70"/>
            <p:cNvSpPr txBox="1"/>
            <p:nvPr/>
          </p:nvSpPr>
          <p:spPr>
            <a:xfrm>
              <a:off x="3337251" y="4283314"/>
              <a:ext cx="1870812" cy="307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ΔΥΝΑΤΑ ΣΗΜΕΙΑ (STRENGTHS)</a:t>
              </a:r>
              <a:endParaRPr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70"/>
          <p:cNvGrpSpPr/>
          <p:nvPr/>
        </p:nvGrpSpPr>
        <p:grpSpPr>
          <a:xfrm>
            <a:off x="7973651" y="4101287"/>
            <a:ext cx="3162819" cy="1322135"/>
            <a:chOff x="2786369" y="4181714"/>
            <a:chExt cx="2202461" cy="1322137"/>
          </a:xfrm>
        </p:grpSpPr>
        <p:sp>
          <p:nvSpPr>
            <p:cNvPr id="519" name="Google Shape;519;p70"/>
            <p:cNvSpPr txBox="1"/>
            <p:nvPr/>
          </p:nvSpPr>
          <p:spPr>
            <a:xfrm>
              <a:off x="2786369" y="4560313"/>
              <a:ext cx="2202461" cy="943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304792" indent="-84665">
                <a:buClr>
                  <a:schemeClr val="dk1"/>
                </a:buClr>
                <a:buSzPts val="1000"/>
                <a:buFont typeface="Arial"/>
                <a:buChar char="●"/>
              </a:pPr>
              <a:r>
                <a:rPr lang="en-US" sz="13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Επιβ</a:t>
              </a:r>
              <a:r>
                <a:rPr lang="en-US" sz="1333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ολή</a:t>
              </a:r>
              <a:r>
                <a:rPr lang="en-US" sz="13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33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κυρώσεων</a:t>
              </a:r>
              <a:endParaRPr sz="2400" dirty="0"/>
            </a:p>
            <a:p>
              <a:pPr marL="304792" indent="-84665">
                <a:buClr>
                  <a:schemeClr val="dk1"/>
                </a:buClr>
                <a:buSzPts val="1000"/>
                <a:buFont typeface="Arial"/>
                <a:buChar char="●"/>
              </a:pPr>
              <a:r>
                <a:rPr lang="en-US" sz="1333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Πρό</a:t>
              </a:r>
              <a:r>
                <a:rPr lang="en-US" sz="13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βλημα με την χρηματοδότηση</a:t>
              </a:r>
              <a:endParaRPr sz="2400" dirty="0"/>
            </a:p>
            <a:p>
              <a:pPr marL="304792" indent="-84665">
                <a:buClr>
                  <a:schemeClr val="dk1"/>
                </a:buClr>
                <a:buSzPts val="1000"/>
                <a:buFont typeface="Arial"/>
                <a:buChar char="●"/>
              </a:pPr>
              <a:r>
                <a:rPr lang="en-US" sz="1333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Νομικές</a:t>
              </a:r>
              <a:r>
                <a:rPr lang="en-US" sz="13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επιπ</a:t>
              </a:r>
              <a:r>
                <a:rPr lang="en-US" sz="1333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τώσεις</a:t>
              </a:r>
              <a:endParaRPr sz="2400" dirty="0"/>
            </a:p>
            <a:p>
              <a:pPr marL="304792" indent="-84665">
                <a:buClr>
                  <a:schemeClr val="dk1"/>
                </a:buClr>
                <a:buSzPts val="1000"/>
                <a:buFont typeface="Arial"/>
                <a:buChar char="●"/>
              </a:pPr>
              <a:r>
                <a:rPr lang="en-US" sz="13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Απ</a:t>
              </a:r>
              <a:r>
                <a:rPr lang="en-US" sz="1333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οκλεισμοί</a:t>
              </a:r>
              <a:endParaRPr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0"/>
            <p:cNvSpPr txBox="1"/>
            <p:nvPr/>
          </p:nvSpPr>
          <p:spPr>
            <a:xfrm>
              <a:off x="3017859" y="4181714"/>
              <a:ext cx="1870800" cy="307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US" sz="1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ΑΠΕΙΛΕΣ (THREATS)</a:t>
              </a:r>
              <a:endParaRPr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1" name="Google Shape;521;p70"/>
          <p:cNvGrpSpPr/>
          <p:nvPr/>
        </p:nvGrpSpPr>
        <p:grpSpPr>
          <a:xfrm>
            <a:off x="67232" y="4052315"/>
            <a:ext cx="4374488" cy="1020641"/>
            <a:chOff x="2543824" y="3971369"/>
            <a:chExt cx="2365032" cy="1020641"/>
          </a:xfrm>
        </p:grpSpPr>
        <p:sp>
          <p:nvSpPr>
            <p:cNvPr id="522" name="Google Shape;522;p70"/>
            <p:cNvSpPr txBox="1"/>
            <p:nvPr/>
          </p:nvSpPr>
          <p:spPr>
            <a:xfrm>
              <a:off x="3021856" y="4458713"/>
              <a:ext cx="1887000" cy="53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Πίεση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απ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ό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π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ολιτεί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α 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ή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διεθνείς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οργ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α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νισμου</a:t>
              </a:r>
              <a:r>
                <a:rPr lang="el-GR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ς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γι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α 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εφ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α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ρμογή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χρηστής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δι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α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κυ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β</a:t>
              </a:r>
              <a:r>
                <a:rPr lang="en-US" sz="1333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έρνησης</a:t>
              </a:r>
              <a:r>
                <a:rPr lang="en-US" sz="13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.  </a:t>
              </a:r>
              <a:endParaRPr sz="2400" dirty="0"/>
            </a:p>
          </p:txBody>
        </p:sp>
        <p:sp>
          <p:nvSpPr>
            <p:cNvPr id="523" name="Google Shape;523;p70"/>
            <p:cNvSpPr txBox="1"/>
            <p:nvPr/>
          </p:nvSpPr>
          <p:spPr>
            <a:xfrm>
              <a:off x="2543824" y="3971369"/>
              <a:ext cx="1870800" cy="307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ΕΥΚΑΙΡΙΕΣ</a:t>
              </a:r>
              <a:r>
                <a:rPr lang="el-GR" sz="1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1200" b="1" dirty="0">
                  <a:solidFill>
                    <a:schemeClr val="lt1"/>
                  </a:solidFill>
                </a:rPr>
                <a:t>OPORTUNITIES)</a:t>
              </a:r>
              <a:endParaRPr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4" name="Google Shape;524;p70"/>
          <p:cNvGrpSpPr/>
          <p:nvPr/>
        </p:nvGrpSpPr>
        <p:grpSpPr>
          <a:xfrm>
            <a:off x="4790215" y="2407651"/>
            <a:ext cx="2599492" cy="2599492"/>
            <a:chOff x="4790215" y="2634079"/>
            <a:chExt cx="2599492" cy="2599492"/>
          </a:xfrm>
        </p:grpSpPr>
        <p:sp>
          <p:nvSpPr>
            <p:cNvPr id="525" name="Google Shape;525;p70"/>
            <p:cNvSpPr/>
            <p:nvPr/>
          </p:nvSpPr>
          <p:spPr>
            <a:xfrm>
              <a:off x="4790215" y="2634079"/>
              <a:ext cx="2599492" cy="2599492"/>
            </a:xfrm>
            <a:prstGeom prst="ellipse">
              <a:avLst/>
            </a:prstGeom>
            <a:solidFill>
              <a:srgbClr val="D8D8D8">
                <a:alpha val="69803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6" name="Google Shape;526;p70"/>
            <p:cNvGrpSpPr/>
            <p:nvPr/>
          </p:nvGrpSpPr>
          <p:grpSpPr>
            <a:xfrm>
              <a:off x="5045357" y="2874203"/>
              <a:ext cx="2089211" cy="2089211"/>
              <a:chOff x="5045357" y="2874203"/>
              <a:chExt cx="2089211" cy="2089211"/>
            </a:xfrm>
          </p:grpSpPr>
          <p:sp>
            <p:nvSpPr>
              <p:cNvPr id="527" name="Google Shape;527;p70"/>
              <p:cNvSpPr/>
              <p:nvPr/>
            </p:nvSpPr>
            <p:spPr>
              <a:xfrm rot="5400000">
                <a:off x="5045357" y="2874203"/>
                <a:ext cx="2089211" cy="2089211"/>
              </a:xfrm>
              <a:prstGeom prst="blockArc">
                <a:avLst>
                  <a:gd name="adj1" fmla="val 10800000"/>
                  <a:gd name="adj2" fmla="val 16208807"/>
                  <a:gd name="adj3" fmla="val 2557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70"/>
              <p:cNvSpPr/>
              <p:nvPr/>
            </p:nvSpPr>
            <p:spPr>
              <a:xfrm rot="-5400000">
                <a:off x="5045357" y="2874203"/>
                <a:ext cx="2089211" cy="2089211"/>
              </a:xfrm>
              <a:prstGeom prst="blockArc">
                <a:avLst>
                  <a:gd name="adj1" fmla="val 10800000"/>
                  <a:gd name="adj2" fmla="val 16208807"/>
                  <a:gd name="adj3" fmla="val 25571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70"/>
              <p:cNvSpPr/>
              <p:nvPr/>
            </p:nvSpPr>
            <p:spPr>
              <a:xfrm rot="10800000">
                <a:off x="5045357" y="2874203"/>
                <a:ext cx="2089211" cy="2089211"/>
              </a:xfrm>
              <a:prstGeom prst="blockArc">
                <a:avLst>
                  <a:gd name="adj1" fmla="val 10800000"/>
                  <a:gd name="adj2" fmla="val 16208807"/>
                  <a:gd name="adj3" fmla="val 25571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70"/>
              <p:cNvSpPr/>
              <p:nvPr/>
            </p:nvSpPr>
            <p:spPr>
              <a:xfrm>
                <a:off x="5045357" y="2874203"/>
                <a:ext cx="2089211" cy="2089211"/>
              </a:xfrm>
              <a:prstGeom prst="blockArc">
                <a:avLst>
                  <a:gd name="adj1" fmla="val 10800000"/>
                  <a:gd name="adj2" fmla="val 16208807"/>
                  <a:gd name="adj3" fmla="val 25571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1" name="Google Shape;531;p70"/>
          <p:cNvSpPr txBox="1"/>
          <p:nvPr/>
        </p:nvSpPr>
        <p:spPr>
          <a:xfrm>
            <a:off x="5261037" y="2905831"/>
            <a:ext cx="504056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70"/>
          <p:cNvSpPr txBox="1"/>
          <p:nvPr/>
        </p:nvSpPr>
        <p:spPr>
          <a:xfrm>
            <a:off x="6436989" y="2905830"/>
            <a:ext cx="504056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70"/>
          <p:cNvSpPr txBox="1"/>
          <p:nvPr/>
        </p:nvSpPr>
        <p:spPr>
          <a:xfrm>
            <a:off x="5261035" y="3864531"/>
            <a:ext cx="504056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70"/>
          <p:cNvSpPr txBox="1"/>
          <p:nvPr/>
        </p:nvSpPr>
        <p:spPr>
          <a:xfrm>
            <a:off x="6436987" y="3864530"/>
            <a:ext cx="504056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70"/>
          <p:cNvSpPr/>
          <p:nvPr/>
        </p:nvSpPr>
        <p:spPr>
          <a:xfrm rot="-5400000" flipH="1">
            <a:off x="5841838" y="3442585"/>
            <a:ext cx="496247" cy="467347"/>
          </a:xfrm>
          <a:custGeom>
            <a:avLst/>
            <a:gdLst/>
            <a:ahLst/>
            <a:cxnLst/>
            <a:rect l="l" t="t" r="r" b="b"/>
            <a:pathLst>
              <a:path w="2928608" h="2758049" extrusionOk="0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70"/>
          <p:cNvSpPr/>
          <p:nvPr/>
        </p:nvSpPr>
        <p:spPr>
          <a:xfrm>
            <a:off x="1102567" y="2147133"/>
            <a:ext cx="4467200" cy="1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76198" indent="-84665">
              <a:buClr>
                <a:schemeClr val="dk1"/>
              </a:buClr>
              <a:buSzPts val="1000"/>
              <a:buChar char="●"/>
            </a:pPr>
            <a:r>
              <a:rPr lang="en-US" sz="1333" dirty="0" err="1">
                <a:solidFill>
                  <a:schemeClr val="dk1"/>
                </a:solidFill>
              </a:rPr>
              <a:t>Ι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σχυρή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ιστορική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πα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ρουσί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 και </a:t>
            </a:r>
            <a:endParaRPr sz="1333" dirty="0"/>
          </a:p>
          <a:p>
            <a:pPr marL="76198"/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ανα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γνωρισιμότητ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 στον χώρο του</a:t>
            </a:r>
            <a:r>
              <a:rPr lang="en-US" sz="1333" dirty="0">
                <a:solidFill>
                  <a:schemeClr val="dk1"/>
                </a:solidFill>
              </a:rPr>
              <a:t> </a:t>
            </a:r>
            <a:endParaRPr sz="1333" dirty="0">
              <a:solidFill>
                <a:schemeClr val="dk1"/>
              </a:solidFill>
            </a:endParaRPr>
          </a:p>
          <a:p>
            <a:pPr marL="76198"/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θλητισμού</a:t>
            </a:r>
            <a:endParaRPr sz="13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198" indent="-84665"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333" dirty="0" err="1">
                <a:solidFill>
                  <a:schemeClr val="dk1"/>
                </a:solidFill>
              </a:rPr>
              <a:t>Ι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σχυρό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δίκτυο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μελών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ή 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σωμ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ατείων</a:t>
            </a:r>
            <a:endParaRPr sz="1333" dirty="0"/>
          </a:p>
          <a:p>
            <a:pPr marL="76198" indent="-84665">
              <a:buClr>
                <a:schemeClr val="dk1"/>
              </a:buClr>
              <a:buSzPts val="1000"/>
              <a:buChar char="●"/>
            </a:pPr>
            <a:r>
              <a:rPr lang="en-US" sz="1333" dirty="0" err="1">
                <a:solidFill>
                  <a:schemeClr val="dk1"/>
                </a:solidFill>
              </a:rPr>
              <a:t>Σ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τελέχη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με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εμ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πειρία ή 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ισχυρές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l-GR" sz="13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ts val="1000"/>
            </a:pP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δι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lang="en-US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συνδέσεις</a:t>
            </a:r>
            <a:r>
              <a:rPr lang="en-US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dk1"/>
                </a:solidFill>
                <a:latin typeface="Arial"/>
                <a:cs typeface="Arial"/>
              </a:rPr>
              <a:t>σε</a:t>
            </a:r>
            <a:r>
              <a:rPr lang="en-US" sz="1333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en-US" sz="1333" dirty="0" err="1">
                <a:solidFill>
                  <a:schemeClr val="dk1"/>
                </a:solidFill>
                <a:latin typeface="Arial"/>
                <a:cs typeface="Arial"/>
              </a:rPr>
              <a:t>θεσμικό</a:t>
            </a:r>
            <a:r>
              <a:rPr lang="en-US" sz="1333" dirty="0">
                <a:solidFill>
                  <a:schemeClr val="dk1"/>
                </a:solidFill>
                <a:latin typeface="Arial"/>
                <a:cs typeface="Arial"/>
              </a:rPr>
              <a:t>/π</a:t>
            </a:r>
            <a:r>
              <a:rPr lang="en-US" sz="1333" dirty="0" err="1">
                <a:solidFill>
                  <a:schemeClr val="dk1"/>
                </a:solidFill>
                <a:latin typeface="Arial"/>
                <a:cs typeface="Arial"/>
              </a:rPr>
              <a:t>ολιτικό</a:t>
            </a:r>
            <a:r>
              <a:rPr lang="en-US" sz="1333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endParaRPr lang="el-GR" sz="1333" dirty="0">
              <a:solidFill>
                <a:schemeClr val="dk1"/>
              </a:solidFill>
              <a:latin typeface="Arial"/>
              <a:cs typeface="Arial"/>
            </a:endParaRPr>
          </a:p>
          <a:p>
            <a:pPr>
              <a:buClr>
                <a:schemeClr val="dk1"/>
              </a:buClr>
              <a:buSzPts val="1000"/>
            </a:pPr>
            <a:r>
              <a:rPr lang="en-US" sz="1333" dirty="0" err="1">
                <a:solidFill>
                  <a:schemeClr val="dk1"/>
                </a:solidFill>
                <a:latin typeface="Arial"/>
                <a:cs typeface="Arial"/>
              </a:rPr>
              <a:t>ε</a:t>
            </a:r>
            <a:r>
              <a:rPr lang="en-US" sz="1333" dirty="0">
                <a:solidFill>
                  <a:schemeClr val="dk1"/>
                </a:solidFill>
                <a:latin typeface="Arial"/>
                <a:cs typeface="Arial"/>
              </a:rPr>
              <a:t>π</a:t>
            </a:r>
            <a:r>
              <a:rPr lang="en-US" sz="1333" dirty="0" err="1">
                <a:solidFill>
                  <a:schemeClr val="dk1"/>
                </a:solidFill>
                <a:latin typeface="Arial"/>
                <a:cs typeface="Arial"/>
              </a:rPr>
              <a:t>ί</a:t>
            </a:r>
            <a:r>
              <a:rPr lang="en-US" sz="1333" dirty="0">
                <a:solidFill>
                  <a:schemeClr val="dk1"/>
                </a:solidFill>
                <a:latin typeface="Arial"/>
                <a:cs typeface="Arial"/>
              </a:rPr>
              <a:t>π</a:t>
            </a:r>
            <a:r>
              <a:rPr lang="en-US" sz="1333" dirty="0" err="1">
                <a:solidFill>
                  <a:schemeClr val="dk1"/>
                </a:solidFill>
                <a:latin typeface="Arial"/>
                <a:cs typeface="Arial"/>
              </a:rPr>
              <a:t>εδο</a:t>
            </a:r>
            <a:r>
              <a:rPr lang="en-US" sz="1333" dirty="0">
                <a:solidFill>
                  <a:schemeClr val="dk1"/>
                </a:solidFill>
              </a:rPr>
              <a:t>.</a:t>
            </a:r>
            <a:endParaRPr sz="1333" dirty="0"/>
          </a:p>
          <a:p>
            <a:pPr marL="76198"/>
            <a:endParaRPr sz="1333" dirty="0"/>
          </a:p>
        </p:txBody>
      </p:sp>
      <p:sp>
        <p:nvSpPr>
          <p:cNvPr id="537" name="Google Shape;537;p70"/>
          <p:cNvSpPr txBox="1"/>
          <p:nvPr/>
        </p:nvSpPr>
        <p:spPr>
          <a:xfrm>
            <a:off x="7877112" y="2248736"/>
            <a:ext cx="3115510" cy="1148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Έλλειψη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στρ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τηγικού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σχεδι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σμού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κ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ι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α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ξιολόγησης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/>
          </a:p>
          <a:p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Αδυν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μί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α π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ροσέλκυσης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χορηγών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ή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l-GR" sz="1333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χρημ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τοδοτήσεων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λόγω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χ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μηλής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l-GR" sz="1333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ξιο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π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ιστί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lang="en-US" sz="1333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ς</a:t>
            </a:r>
            <a:r>
              <a:rPr lang="en-US" sz="13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793819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1"/>
          <p:cNvSpPr txBox="1">
            <a:spLocks noGrp="1"/>
          </p:cNvSpPr>
          <p:nvPr>
            <p:ph type="body" idx="1"/>
          </p:nvPr>
        </p:nvSpPr>
        <p:spPr>
          <a:xfrm>
            <a:off x="614149" y="287255"/>
            <a:ext cx="11282576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dirty="0">
                <a:solidFill>
                  <a:schemeClr val="tx1"/>
                </a:solidFill>
              </a:rPr>
              <a:t>2</a:t>
            </a:r>
            <a:r>
              <a:rPr lang="en-US" sz="4800" baseline="30000" dirty="0">
                <a:solidFill>
                  <a:schemeClr val="tx1"/>
                </a:solidFill>
              </a:rPr>
              <a:t>nd</a:t>
            </a:r>
            <a:r>
              <a:rPr lang="en-US" sz="4800" dirty="0">
                <a:solidFill>
                  <a:schemeClr val="tx1"/>
                </a:solidFill>
              </a:rPr>
              <a:t>  Tool</a:t>
            </a:r>
            <a:endParaRPr sz="4800" dirty="0">
              <a:solidFill>
                <a:schemeClr val="tx1"/>
              </a:solidFill>
            </a:endParaRPr>
          </a:p>
        </p:txBody>
      </p:sp>
      <p:sp>
        <p:nvSpPr>
          <p:cNvPr id="543" name="Google Shape;543;p71"/>
          <p:cNvSpPr txBox="1"/>
          <p:nvPr/>
        </p:nvSpPr>
        <p:spPr>
          <a:xfrm>
            <a:off x="8311837" y="2296523"/>
            <a:ext cx="2709603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71"/>
          <p:cNvSpPr txBox="1"/>
          <p:nvPr/>
        </p:nvSpPr>
        <p:spPr>
          <a:xfrm>
            <a:off x="573439" y="2110661"/>
            <a:ext cx="2753947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r"/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 </a:t>
            </a:r>
            <a:endParaRPr sz="2400"/>
          </a:p>
        </p:txBody>
      </p:sp>
      <p:sp>
        <p:nvSpPr>
          <p:cNvPr id="545" name="Google Shape;545;p71"/>
          <p:cNvSpPr/>
          <p:nvPr/>
        </p:nvSpPr>
        <p:spPr>
          <a:xfrm rot="-5400000" flipH="1">
            <a:off x="5841838" y="3442585"/>
            <a:ext cx="496247" cy="467347"/>
          </a:xfrm>
          <a:custGeom>
            <a:avLst/>
            <a:gdLst/>
            <a:ahLst/>
            <a:cxnLst/>
            <a:rect l="l" t="t" r="r" b="b"/>
            <a:pathLst>
              <a:path w="2928608" h="2758049" extrusionOk="0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6" name="Google Shape;546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8973" y="1524895"/>
            <a:ext cx="7269323" cy="5072931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71"/>
          <p:cNvSpPr txBox="1"/>
          <p:nvPr/>
        </p:nvSpPr>
        <p:spPr>
          <a:xfrm flipH="1">
            <a:off x="3798177" y="3194491"/>
            <a:ext cx="491452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Arial"/>
                <a:cs typeface="Arial"/>
                <a:sym typeface="Arial"/>
              </a:rPr>
              <a:t>Self Assessment Tool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789888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bg1"/>
            </a:gs>
            <a:gs pos="92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77"/>
          <p:cNvSpPr txBox="1">
            <a:spLocks noGrp="1"/>
          </p:cNvSpPr>
          <p:nvPr>
            <p:ph type="body" idx="1"/>
          </p:nvPr>
        </p:nvSpPr>
        <p:spPr>
          <a:xfrm>
            <a:off x="312821" y="205278"/>
            <a:ext cx="10960768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</a:rPr>
              <a:t>Poll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662" name="Google Shape;662;p77"/>
          <p:cNvSpPr txBox="1"/>
          <p:nvPr/>
        </p:nvSpPr>
        <p:spPr>
          <a:xfrm>
            <a:off x="1015651" y="4784901"/>
            <a:ext cx="5543231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self-assessment tool via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mentimeter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sz="2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77"/>
          <p:cNvSpPr/>
          <p:nvPr/>
        </p:nvSpPr>
        <p:spPr>
          <a:xfrm rot="-5400000">
            <a:off x="10320619" y="2839689"/>
            <a:ext cx="453428" cy="453727"/>
          </a:xfrm>
          <a:custGeom>
            <a:avLst/>
            <a:gdLst/>
            <a:ahLst/>
            <a:cxnLst/>
            <a:rect l="l" t="t" r="r" b="b"/>
            <a:pathLst>
              <a:path w="3185463" h="3187558" extrusionOk="0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rgbClr val="44434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7" name="Google Shape;66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651" y="1931867"/>
            <a:ext cx="1968500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4366" y="867500"/>
            <a:ext cx="3362233" cy="58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9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8731" y="2948026"/>
            <a:ext cx="366911" cy="200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089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bg1"/>
            </a:gs>
            <a:gs pos="92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C46DCE1-E5FC-4A11-8AEF-886655C9D930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noFill/>
          <a:ln w="9525" cap="flat">
            <a:solidFill>
              <a:srgbClr val="FFBE00"/>
            </a:solidFill>
            <a:prstDash val="solid"/>
            <a:miter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BA0180F-2445-4341-9F8F-411871DDCC5D}"/>
              </a:ext>
            </a:extLst>
          </p:cNvPr>
          <p:cNvSpPr txBox="1"/>
          <p:nvPr/>
        </p:nvSpPr>
        <p:spPr>
          <a:xfrm>
            <a:off x="2272897" y="557213"/>
            <a:ext cx="6337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ko-KR" sz="4400" dirty="0">
                <a:solidFill>
                  <a:schemeClr val="tx1"/>
                </a:solidFill>
              </a:rPr>
              <a:t>Level of Governance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84" y="2050632"/>
            <a:ext cx="7845056" cy="441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98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bg1"/>
            </a:gs>
            <a:gs pos="92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C46DCE1-E5FC-4A11-8AEF-886655C9D930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noFill/>
          <a:ln w="9525" cap="flat">
            <a:solidFill>
              <a:srgbClr val="FFBE00"/>
            </a:solidFill>
            <a:prstDash val="solid"/>
            <a:miter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BA0180F-2445-4341-9F8F-411871DDCC5D}"/>
              </a:ext>
            </a:extLst>
          </p:cNvPr>
          <p:cNvSpPr txBox="1"/>
          <p:nvPr/>
        </p:nvSpPr>
        <p:spPr>
          <a:xfrm>
            <a:off x="2272897" y="557213"/>
            <a:ext cx="4407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ko-KR" sz="4400" dirty="0">
                <a:solidFill>
                  <a:schemeClr val="tx1"/>
                </a:solidFill>
              </a:rPr>
              <a:t>Biggest Threat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84" y="2050631"/>
            <a:ext cx="7845056" cy="441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35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3C2C2C01-F06D-4B14-986C-E3A0F899810C}"/>
              </a:ext>
            </a:extLst>
          </p:cNvPr>
          <p:cNvSpPr/>
          <p:nvPr/>
        </p:nvSpPr>
        <p:spPr>
          <a:xfrm>
            <a:off x="1879600" y="2524011"/>
            <a:ext cx="867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i="1" dirty="0">
                <a:latin typeface="+mj-lt"/>
              </a:rPr>
              <a:t>01.</a:t>
            </a:r>
            <a:endParaRPr lang="ko-KR" altLang="en-US" sz="2400" i="1" dirty="0">
              <a:latin typeface="+mj-lt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6F0AB007-D9A6-4A7B-8280-8015B2A5D956}"/>
              </a:ext>
            </a:extLst>
          </p:cNvPr>
          <p:cNvSpPr/>
          <p:nvPr/>
        </p:nvSpPr>
        <p:spPr>
          <a:xfrm>
            <a:off x="2446192" y="2524011"/>
            <a:ext cx="3467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i="1" dirty="0">
                <a:latin typeface="+mj-lt"/>
              </a:rPr>
              <a:t>Introduction</a:t>
            </a:r>
            <a:endParaRPr lang="ko-KR" altLang="en-US" sz="2000" i="1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1FEF51-EAAA-4027-BF31-9AA54B12501E}"/>
              </a:ext>
            </a:extLst>
          </p:cNvPr>
          <p:cNvSpPr txBox="1"/>
          <p:nvPr/>
        </p:nvSpPr>
        <p:spPr>
          <a:xfrm>
            <a:off x="6856352" y="2862572"/>
            <a:ext cx="3456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i="1"/>
              <a:t>Workshop Details</a:t>
            </a:r>
          </a:p>
          <a:p>
            <a:r>
              <a:rPr lang="en-US" altLang="ko-KR" sz="1400" i="1"/>
              <a:t>Participants</a:t>
            </a:r>
          </a:p>
          <a:p>
            <a:r>
              <a:rPr lang="en-US" altLang="ko-KR" sz="1400" i="1"/>
              <a:t>Workshop Structure and Methods</a:t>
            </a:r>
            <a:endParaRPr lang="en-US" altLang="ko-KR" sz="1400" i="1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0DF48DC-B3D3-44E4-9354-33D9A7384B45}"/>
              </a:ext>
            </a:extLst>
          </p:cNvPr>
          <p:cNvSpPr/>
          <p:nvPr/>
        </p:nvSpPr>
        <p:spPr>
          <a:xfrm>
            <a:off x="6273008" y="2524011"/>
            <a:ext cx="867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i="1" dirty="0">
                <a:latin typeface="+mj-lt"/>
              </a:rPr>
              <a:t>02.</a:t>
            </a:r>
            <a:endParaRPr lang="ko-KR" altLang="en-US" sz="2400" i="1" dirty="0">
              <a:latin typeface="+mj-lt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9D5BFB9-CDD6-48DF-B839-1ADB15F698AC}"/>
              </a:ext>
            </a:extLst>
          </p:cNvPr>
          <p:cNvSpPr/>
          <p:nvPr/>
        </p:nvSpPr>
        <p:spPr>
          <a:xfrm>
            <a:off x="6839601" y="2524011"/>
            <a:ext cx="3467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i="1" dirty="0">
                <a:latin typeface="+mj-lt"/>
              </a:rPr>
              <a:t>Workshop 1</a:t>
            </a:r>
            <a:endParaRPr lang="ko-KR" altLang="en-US" sz="2000" i="1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62EF11-F0F7-4710-BFC2-949B0E5B9674}"/>
              </a:ext>
            </a:extLst>
          </p:cNvPr>
          <p:cNvSpPr txBox="1"/>
          <p:nvPr/>
        </p:nvSpPr>
        <p:spPr>
          <a:xfrm>
            <a:off x="2462942" y="4501382"/>
            <a:ext cx="3456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i="1" dirty="0"/>
              <a:t>Workshop Details</a:t>
            </a:r>
          </a:p>
          <a:p>
            <a:r>
              <a:rPr lang="en-US" altLang="ko-KR" sz="1400" i="1" dirty="0"/>
              <a:t>Participants</a:t>
            </a:r>
          </a:p>
          <a:p>
            <a:r>
              <a:rPr lang="en-US" altLang="ko-KR" sz="1400" i="1" dirty="0"/>
              <a:t>Workshop Structure and Methods</a:t>
            </a:r>
          </a:p>
          <a:p>
            <a:endParaRPr lang="en-US" altLang="ko-KR" sz="1400" i="1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6C3B478C-542C-443D-BDA1-9D621B00F4F4}"/>
              </a:ext>
            </a:extLst>
          </p:cNvPr>
          <p:cNvSpPr/>
          <p:nvPr/>
        </p:nvSpPr>
        <p:spPr>
          <a:xfrm>
            <a:off x="1879600" y="4162821"/>
            <a:ext cx="867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i="1" dirty="0">
                <a:latin typeface="+mj-lt"/>
              </a:rPr>
              <a:t>03.</a:t>
            </a:r>
            <a:endParaRPr lang="ko-KR" altLang="en-US" sz="2400" i="1" dirty="0"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2B6BE74D-1E67-4989-925A-41383BEB07DB}"/>
              </a:ext>
            </a:extLst>
          </p:cNvPr>
          <p:cNvSpPr/>
          <p:nvPr/>
        </p:nvSpPr>
        <p:spPr>
          <a:xfrm>
            <a:off x="2446192" y="4162821"/>
            <a:ext cx="3467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i="1" dirty="0">
                <a:latin typeface="+mj-lt"/>
              </a:rPr>
              <a:t>Workshop 2</a:t>
            </a:r>
            <a:endParaRPr lang="ko-KR" altLang="en-US" sz="2000" i="1" dirty="0">
              <a:latin typeface="+mj-lt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B194F15-D532-4FF2-8035-5C4B9434398E}"/>
              </a:ext>
            </a:extLst>
          </p:cNvPr>
          <p:cNvSpPr/>
          <p:nvPr/>
        </p:nvSpPr>
        <p:spPr>
          <a:xfrm>
            <a:off x="6273008" y="4162821"/>
            <a:ext cx="867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i="1" dirty="0">
                <a:latin typeface="+mj-lt"/>
              </a:rPr>
              <a:t>04.</a:t>
            </a:r>
            <a:endParaRPr lang="ko-KR" altLang="en-US" sz="2400" i="1" dirty="0">
              <a:latin typeface="+mj-lt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E046B38-6541-4790-AF55-6641E2D4052E}"/>
              </a:ext>
            </a:extLst>
          </p:cNvPr>
          <p:cNvSpPr/>
          <p:nvPr/>
        </p:nvSpPr>
        <p:spPr>
          <a:xfrm>
            <a:off x="6839601" y="4162821"/>
            <a:ext cx="3467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i="1" dirty="0">
                <a:latin typeface="+mj-lt"/>
              </a:rPr>
              <a:t>Conclusions</a:t>
            </a:r>
            <a:endParaRPr lang="ko-KR" altLang="en-US" sz="2000" i="1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8157AC-1D23-47EC-87F9-F3515EA5A7C1}"/>
              </a:ext>
            </a:extLst>
          </p:cNvPr>
          <p:cNvSpPr txBox="1"/>
          <p:nvPr/>
        </p:nvSpPr>
        <p:spPr>
          <a:xfrm>
            <a:off x="2669850" y="1402512"/>
            <a:ext cx="68523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b="0" i="1" dirty="0">
                <a:latin typeface="+mj-lt"/>
              </a:rPr>
              <a:t>Contents</a:t>
            </a:r>
            <a:endParaRPr lang="ko-KR" altLang="en-US" b="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9280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bg1"/>
            </a:gs>
            <a:gs pos="92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C46DCE1-E5FC-4A11-8AEF-886655C9D930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noFill/>
          <a:ln w="9525" cap="flat">
            <a:solidFill>
              <a:srgbClr val="FFBE00"/>
            </a:solidFill>
            <a:prstDash val="solid"/>
            <a:miter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BA0180F-2445-4341-9F8F-411871DDCC5D}"/>
              </a:ext>
            </a:extLst>
          </p:cNvPr>
          <p:cNvSpPr txBox="1"/>
          <p:nvPr/>
        </p:nvSpPr>
        <p:spPr>
          <a:xfrm>
            <a:off x="2272897" y="557213"/>
            <a:ext cx="3957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ko-KR" sz="4400" dirty="0">
                <a:solidFill>
                  <a:schemeClr val="tx1"/>
                </a:solidFill>
              </a:rPr>
              <a:t>Suggestions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84" y="2001907"/>
            <a:ext cx="7958019" cy="447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31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C97D89-7C42-40AA-9164-F353FF766DD5}"/>
              </a:ext>
            </a:extLst>
          </p:cNvPr>
          <p:cNvSpPr txBox="1"/>
          <p:nvPr/>
        </p:nvSpPr>
        <p:spPr>
          <a:xfrm>
            <a:off x="902536" y="2042037"/>
            <a:ext cx="308424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i="1"/>
              <a:t>Working Groups</a:t>
            </a:r>
            <a:endParaRPr lang="en-US" altLang="ko-KR" sz="2800" b="0" i="1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6692141-2049-499A-9FDF-0D1CA9A9F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27" y="1053966"/>
            <a:ext cx="7638534" cy="4750068"/>
          </a:xfrm>
          <a:prstGeom prst="rect">
            <a:avLst/>
          </a:prstGeom>
          <a:effectLst>
            <a:outerShdw blurRad="38100" sx="101000" sy="101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6" name="Θέση εικόνας 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804" b="580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66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4BABF5-C739-4771-BC31-A8347254E2A8}"/>
              </a:ext>
            </a:extLst>
          </p:cNvPr>
          <p:cNvSpPr txBox="1"/>
          <p:nvPr/>
        </p:nvSpPr>
        <p:spPr>
          <a:xfrm>
            <a:off x="8072256" y="1637722"/>
            <a:ext cx="312389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i="1" dirty="0"/>
              <a:t>Photo Material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848B918-259D-4956-8EAD-31FB0299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75" y="1155567"/>
            <a:ext cx="5961048" cy="4546866"/>
          </a:xfrm>
          <a:prstGeom prst="rect">
            <a:avLst/>
          </a:prstGeom>
          <a:effectLst>
            <a:outerShdw blurRad="38100" sx="101000" sy="101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2" name="Θέση εικόνας 1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42" r="84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4BABF5-C739-4771-BC31-A8347254E2A8}"/>
              </a:ext>
            </a:extLst>
          </p:cNvPr>
          <p:cNvSpPr txBox="1"/>
          <p:nvPr/>
        </p:nvSpPr>
        <p:spPr>
          <a:xfrm>
            <a:off x="8072256" y="1637722"/>
            <a:ext cx="312389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i="1" dirty="0"/>
              <a:t>Photo Material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848B918-259D-4956-8EAD-31FB0299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75" y="1155567"/>
            <a:ext cx="5961048" cy="4546866"/>
          </a:xfrm>
          <a:prstGeom prst="rect">
            <a:avLst/>
          </a:prstGeom>
          <a:effectLst>
            <a:outerShdw blurRad="38100" sx="101000" sy="101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1AC8F3B-CBE2-0F62-7B05-1E0950EFE2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670" b="267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7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C97D89-7C42-40AA-9164-F353FF766DD5}"/>
              </a:ext>
            </a:extLst>
          </p:cNvPr>
          <p:cNvSpPr txBox="1"/>
          <p:nvPr/>
        </p:nvSpPr>
        <p:spPr>
          <a:xfrm>
            <a:off x="902536" y="2042037"/>
            <a:ext cx="308424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i="1" dirty="0"/>
              <a:t>Photo Material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6692141-2049-499A-9FDF-0D1CA9A9F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27" y="1053966"/>
            <a:ext cx="7638534" cy="4750068"/>
          </a:xfrm>
          <a:prstGeom prst="rect">
            <a:avLst/>
          </a:prstGeom>
          <a:effectLst>
            <a:outerShdw blurRad="38100" sx="101000" sy="101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3" name="Θέση εικόνας 2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800" b="580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4BABF5-C739-4771-BC31-A8347254E2A8}"/>
              </a:ext>
            </a:extLst>
          </p:cNvPr>
          <p:cNvSpPr txBox="1"/>
          <p:nvPr/>
        </p:nvSpPr>
        <p:spPr>
          <a:xfrm>
            <a:off x="8072256" y="1637722"/>
            <a:ext cx="312389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i="1" dirty="0"/>
              <a:t>Photo Material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848B918-259D-4956-8EAD-31FB0299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75" y="1155567"/>
            <a:ext cx="5961048" cy="4546866"/>
          </a:xfrm>
          <a:prstGeom prst="rect">
            <a:avLst/>
          </a:prstGeom>
          <a:effectLst>
            <a:outerShdw blurRad="38100" sx="101000" sy="101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2" name="Θέση εικόνας 1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98" r="89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11;p56"/>
          <p:cNvSpPr txBox="1"/>
          <p:nvPr/>
        </p:nvSpPr>
        <p:spPr>
          <a:xfrm>
            <a:off x="6611837" y="2753330"/>
            <a:ext cx="4987490" cy="14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4400" i="1" dirty="0">
                <a:latin typeface="+mj-lt"/>
                <a:cs typeface="Arial" panose="020B0604020202020204" pitchFamily="34" charset="0"/>
                <a:sym typeface="Arial"/>
              </a:rPr>
              <a:t>Main Outcomes and Highlights</a:t>
            </a:r>
            <a:endParaRPr sz="4400" i="1" dirty="0">
              <a:latin typeface="+mj-lt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625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6D03EE37-1E14-4ED2-BE1D-ABB839AD7650}"/>
              </a:ext>
            </a:extLst>
          </p:cNvPr>
          <p:cNvSpPr txBox="1"/>
          <p:nvPr/>
        </p:nvSpPr>
        <p:spPr>
          <a:xfrm>
            <a:off x="3558023" y="2049971"/>
            <a:ext cx="65456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ko-KR" i="1" dirty="0">
                <a:solidFill>
                  <a:schemeClr val="tx1"/>
                </a:solidFill>
              </a:rPr>
              <a:t>Understand the structure and the principles of European Convergent Code of Good Governance in Sports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i="1" dirty="0">
                <a:solidFill>
                  <a:schemeClr val="tx1"/>
                </a:solidFill>
              </a:rPr>
              <a:t>Learn how to set realistic objectives and prioritize actions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i="1" dirty="0">
                <a:solidFill>
                  <a:schemeClr val="tx1"/>
                </a:solidFill>
              </a:rPr>
              <a:t>Identify key areas for improvement within their own organization using the Code as a benchmark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i="1" dirty="0">
                <a:solidFill>
                  <a:schemeClr val="tx1"/>
                </a:solidFill>
              </a:rPr>
              <a:t>Share best practices for good governance </a:t>
            </a: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8E6EA554-C96D-4C7A-A4BF-9C35842E6B7F}"/>
              </a:ext>
            </a:extLst>
          </p:cNvPr>
          <p:cNvSpPr/>
          <p:nvPr/>
        </p:nvSpPr>
        <p:spPr>
          <a:xfrm>
            <a:off x="3472298" y="1604453"/>
            <a:ext cx="5025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i="1" dirty="0">
                <a:latin typeface="+mj-lt"/>
              </a:rPr>
              <a:t>Main learning points reached</a:t>
            </a:r>
            <a:endParaRPr lang="ko-KR" altLang="en-US" sz="2000" i="1" dirty="0">
              <a:latin typeface="+mj-lt"/>
            </a:endParaRPr>
          </a:p>
        </p:txBody>
      </p:sp>
      <p:sp>
        <p:nvSpPr>
          <p:cNvPr id="73" name="타원 72">
            <a:extLst>
              <a:ext uri="{FF2B5EF4-FFF2-40B4-BE49-F238E27FC236}">
                <a16:creationId xmlns:a16="http://schemas.microsoft.com/office/drawing/2014/main" id="{EF4BE1A5-A533-4D8B-9A29-CD426626CFE9}"/>
              </a:ext>
            </a:extLst>
          </p:cNvPr>
          <p:cNvSpPr/>
          <p:nvPr/>
        </p:nvSpPr>
        <p:spPr>
          <a:xfrm>
            <a:off x="2088324" y="1759959"/>
            <a:ext cx="981186" cy="981186"/>
          </a:xfrm>
          <a:prstGeom prst="ellipse">
            <a:avLst/>
          </a:prstGeom>
          <a:solidFill>
            <a:srgbClr val="6AD387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en-US" altLang="ko-KR" sz="2400" i="1" dirty="0">
              <a:solidFill>
                <a:srgbClr val="FFFCF7"/>
              </a:solidFill>
              <a:latin typeface="+mj-lt"/>
            </a:endParaRPr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80103B66-B70E-4EA6-AE77-7EE73618E8E0}"/>
              </a:ext>
            </a:extLst>
          </p:cNvPr>
          <p:cNvSpPr/>
          <p:nvPr/>
        </p:nvSpPr>
        <p:spPr>
          <a:xfrm>
            <a:off x="2088324" y="4009429"/>
            <a:ext cx="981186" cy="981186"/>
          </a:xfrm>
          <a:prstGeom prst="ellipse">
            <a:avLst/>
          </a:prstGeom>
          <a:solidFill>
            <a:srgbClr val="FDA1B5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en-US" altLang="ko-KR" sz="2400" i="1" dirty="0">
              <a:solidFill>
                <a:srgbClr val="FFFCF7"/>
              </a:solidFill>
              <a:latin typeface="+mj-lt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D3C6F56E-5307-419A-B688-CC3C8523B999}"/>
              </a:ext>
            </a:extLst>
          </p:cNvPr>
          <p:cNvSpPr/>
          <p:nvPr/>
        </p:nvSpPr>
        <p:spPr>
          <a:xfrm>
            <a:off x="3558022" y="4120365"/>
            <a:ext cx="49181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i="1" dirty="0"/>
              <a:t>Establishment of clear conflict of interest procedures for the members of the Board.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i="1" dirty="0"/>
              <a:t>Sponsorship transparency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i="1" dirty="0"/>
              <a:t>Lack of qualified or specialized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i="1" dirty="0"/>
              <a:t>Insufficient funding to support payroll and the engagement of expert collaborators, including sports psychologist, safeguarding officer, and chartered accountant</a:t>
            </a:r>
            <a:endParaRPr lang="en-US" altLang="ko-KR" sz="2000" dirty="0">
              <a:latin typeface="+mj-lt"/>
            </a:endParaRPr>
          </a:p>
          <a:p>
            <a:endParaRPr lang="ko-KR" altLang="en-US" sz="2000" dirty="0">
              <a:latin typeface="+mj-lt"/>
            </a:endParaRPr>
          </a:p>
        </p:txBody>
      </p:sp>
      <p:pic>
        <p:nvPicPr>
          <p:cNvPr id="14" name="그래픽 13" descr="엄지척 기호">
            <a:extLst>
              <a:ext uri="{FF2B5EF4-FFF2-40B4-BE49-F238E27FC236}">
                <a16:creationId xmlns:a16="http://schemas.microsoft.com/office/drawing/2014/main" id="{097DC36E-364B-481D-AD36-444E913D86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04858" y="1976494"/>
            <a:ext cx="548118" cy="548116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C235C2EA-AF0B-40A1-8F8F-0685EFA5F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42106" y="4288405"/>
            <a:ext cx="473622" cy="423234"/>
          </a:xfrm>
          <a:prstGeom prst="rect">
            <a:avLst/>
          </a:prstGeom>
        </p:spPr>
      </p:pic>
      <p:sp>
        <p:nvSpPr>
          <p:cNvPr id="3" name="직사각형 71">
            <a:extLst>
              <a:ext uri="{FF2B5EF4-FFF2-40B4-BE49-F238E27FC236}">
                <a16:creationId xmlns:a16="http://schemas.microsoft.com/office/drawing/2014/main" id="{707E93B1-81EF-5C07-2FE2-364C0E205903}"/>
              </a:ext>
            </a:extLst>
          </p:cNvPr>
          <p:cNvSpPr/>
          <p:nvPr/>
        </p:nvSpPr>
        <p:spPr>
          <a:xfrm>
            <a:off x="3558023" y="3614392"/>
            <a:ext cx="4918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i="1" dirty="0">
                <a:latin typeface="+mj-lt"/>
              </a:rPr>
              <a:t>Topics for</a:t>
            </a:r>
            <a:r>
              <a:rPr lang="en-US" sz="2000" i="1" dirty="0">
                <a:latin typeface="+mj-lt"/>
              </a:rPr>
              <a:t> generated discussion</a:t>
            </a:r>
          </a:p>
        </p:txBody>
      </p:sp>
    </p:spTree>
    <p:extLst>
      <p:ext uri="{BB962C8B-B14F-4D97-AF65-F5344CB8AC3E}">
        <p14:creationId xmlns:p14="http://schemas.microsoft.com/office/powerpoint/2010/main" val="4274196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1B1229-3DDC-4A5B-8E33-0D58A3B67423}"/>
              </a:ext>
            </a:extLst>
          </p:cNvPr>
          <p:cNvSpPr txBox="1"/>
          <p:nvPr/>
        </p:nvSpPr>
        <p:spPr>
          <a:xfrm>
            <a:off x="1039529" y="2592548"/>
            <a:ext cx="4620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6000" b="0" i="1" dirty="0"/>
              <a:t>Thank  you!</a:t>
            </a: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42A97C-AFA5-4039-9921-0F2E7C7B34B5}"/>
              </a:ext>
            </a:extLst>
          </p:cNvPr>
          <p:cNvSpPr txBox="1"/>
          <p:nvPr/>
        </p:nvSpPr>
        <p:spPr>
          <a:xfrm>
            <a:off x="981777" y="2346505"/>
            <a:ext cx="4754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i="1" dirty="0">
                <a:latin typeface="+mj-lt"/>
                <a:cs typeface="Arial" panose="020B0604020202020204" pitchFamily="34" charset="0"/>
              </a:rPr>
              <a:t>Workshop 1</a:t>
            </a:r>
          </a:p>
        </p:txBody>
      </p:sp>
    </p:spTree>
    <p:extLst>
      <p:ext uri="{BB962C8B-B14F-4D97-AF65-F5344CB8AC3E}">
        <p14:creationId xmlns:p14="http://schemas.microsoft.com/office/powerpoint/2010/main" val="1825185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E030F2-E854-440B-A663-41686982ED5C}"/>
              </a:ext>
            </a:extLst>
          </p:cNvPr>
          <p:cNvSpPr txBox="1"/>
          <p:nvPr/>
        </p:nvSpPr>
        <p:spPr>
          <a:xfrm>
            <a:off x="1638311" y="1614843"/>
            <a:ext cx="4457689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dirty="0"/>
              <a:t>Multi-thematic Conference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78651" y="1675003"/>
            <a:ext cx="1662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AGENDA OUTLINE</a:t>
            </a:r>
            <a:endParaRPr lang="el-GR" sz="1400" b="1" dirty="0">
              <a:solidFill>
                <a:schemeClr val="bg1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4763" y="4763"/>
            <a:ext cx="0" cy="19050"/>
          </a:xfrm>
          <a:prstGeom prst="rect">
            <a:avLst/>
          </a:pr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1638310" y="3326318"/>
            <a:ext cx="54362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Title: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Workshop 1 Action+ </a:t>
            </a:r>
          </a:p>
          <a:p>
            <a:pPr>
              <a:spcAft>
                <a:spcPts val="0"/>
              </a:spcAf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Good Governance in Sports – Code of Action &amp; Programme)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Date: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May 13, 2025</a:t>
            </a:r>
            <a:b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Time: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17.00 PM </a:t>
            </a:r>
            <a:b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Venue: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Conference Room </a:t>
            </a:r>
          </a:p>
          <a:p>
            <a:pPr>
              <a:spcAft>
                <a:spcPts val="0"/>
              </a:spcAf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Jacqueline de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Romilly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>
              <a:spcAft>
                <a:spcPts val="0"/>
              </a:spcAf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Ministry of Education, </a:t>
            </a:r>
          </a:p>
          <a:p>
            <a:pPr>
              <a:spcAft>
                <a:spcPts val="0"/>
              </a:spcAf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Religious Affairs and Sports</a:t>
            </a:r>
            <a:b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Facilitators: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Aikaterini Aloupi, Eleftheria Axioti</a:t>
            </a:r>
            <a:endParaRPr lang="el-GR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8310" y="2639857"/>
            <a:ext cx="1662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AGENDA OUTLINE</a:t>
            </a:r>
            <a:endParaRPr lang="el-GR" sz="1400" b="1" dirty="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 flipV="1">
            <a:off x="1638310" y="2972821"/>
            <a:ext cx="6240341" cy="45719"/>
          </a:xfrm>
          <a:prstGeom prst="rect">
            <a:avLst/>
          </a:pr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7" name="Εικόνα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80" y="2074254"/>
            <a:ext cx="4815583" cy="478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4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05;p56"/>
          <p:cNvGrpSpPr/>
          <p:nvPr/>
        </p:nvGrpSpPr>
        <p:grpSpPr>
          <a:xfrm>
            <a:off x="8954418" y="2924157"/>
            <a:ext cx="3120000" cy="864043"/>
            <a:chOff x="6192440" y="2427734"/>
            <a:chExt cx="2340000" cy="648032"/>
          </a:xfrm>
        </p:grpSpPr>
        <p:sp>
          <p:nvSpPr>
            <p:cNvPr id="9" name="Google Shape;306;p56"/>
            <p:cNvSpPr/>
            <p:nvPr/>
          </p:nvSpPr>
          <p:spPr>
            <a:xfrm>
              <a:off x="6192440" y="2715766"/>
              <a:ext cx="2340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07;p56"/>
            <p:cNvSpPr/>
            <p:nvPr/>
          </p:nvSpPr>
          <p:spPr>
            <a:xfrm>
              <a:off x="6387974" y="2427734"/>
              <a:ext cx="334200" cy="2880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oogle Shape;308;p56"/>
          <p:cNvGrpSpPr/>
          <p:nvPr/>
        </p:nvGrpSpPr>
        <p:grpSpPr>
          <a:xfrm>
            <a:off x="5737714" y="3308199"/>
            <a:ext cx="3120000" cy="826923"/>
            <a:chOff x="3779912" y="2715766"/>
            <a:chExt cx="2340000" cy="620192"/>
          </a:xfrm>
        </p:grpSpPr>
        <p:sp>
          <p:nvSpPr>
            <p:cNvPr id="12" name="Google Shape;309;p56"/>
            <p:cNvSpPr/>
            <p:nvPr/>
          </p:nvSpPr>
          <p:spPr>
            <a:xfrm>
              <a:off x="3779912" y="2715766"/>
              <a:ext cx="2340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10;p56"/>
            <p:cNvSpPr/>
            <p:nvPr/>
          </p:nvSpPr>
          <p:spPr>
            <a:xfrm rot="10800000">
              <a:off x="3928606" y="3047958"/>
              <a:ext cx="334200" cy="2880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311;p56"/>
          <p:cNvSpPr txBox="1"/>
          <p:nvPr/>
        </p:nvSpPr>
        <p:spPr>
          <a:xfrm>
            <a:off x="5815980" y="3345996"/>
            <a:ext cx="29244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8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Participants</a:t>
            </a:r>
            <a:endParaRPr sz="18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12;p56"/>
          <p:cNvSpPr txBox="1"/>
          <p:nvPr/>
        </p:nvSpPr>
        <p:spPr>
          <a:xfrm>
            <a:off x="9052130" y="3348306"/>
            <a:ext cx="29244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8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Federations</a:t>
            </a:r>
            <a:endParaRPr sz="18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13;p56"/>
          <p:cNvSpPr/>
          <p:nvPr/>
        </p:nvSpPr>
        <p:spPr>
          <a:xfrm>
            <a:off x="8997708" y="1469486"/>
            <a:ext cx="1181007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5867" dirty="0">
                <a:latin typeface="Arial"/>
                <a:cs typeface="Arial"/>
                <a:sym typeface="Arial"/>
              </a:rPr>
              <a:t>28</a:t>
            </a:r>
            <a:endParaRPr sz="2400" dirty="0"/>
          </a:p>
        </p:txBody>
      </p:sp>
      <p:sp>
        <p:nvSpPr>
          <p:cNvPr id="21" name="Google Shape;314;p56"/>
          <p:cNvSpPr/>
          <p:nvPr/>
        </p:nvSpPr>
        <p:spPr>
          <a:xfrm>
            <a:off x="5632215" y="4490150"/>
            <a:ext cx="1084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5867" dirty="0">
                <a:latin typeface="Arial"/>
                <a:cs typeface="Arial"/>
                <a:sym typeface="Arial"/>
              </a:rPr>
              <a:t>68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778907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7F688594-1060-4D59-A2D2-F34E05CD9109}"/>
              </a:ext>
            </a:extLst>
          </p:cNvPr>
          <p:cNvSpPr txBox="1"/>
          <p:nvPr/>
        </p:nvSpPr>
        <p:spPr>
          <a:xfrm>
            <a:off x="898290" y="1663109"/>
            <a:ext cx="3660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i="1" dirty="0">
                <a:latin typeface="+mj-lt"/>
                <a:cs typeface="Arial" panose="020B0604020202020204" pitchFamily="34" charset="0"/>
              </a:rPr>
              <a:t>Contents</a:t>
            </a:r>
          </a:p>
          <a:p>
            <a:r>
              <a:rPr lang="en-US" altLang="ko-KR" sz="3600" i="1" dirty="0">
                <a:latin typeface="+mj-lt"/>
                <a:cs typeface="Arial" panose="020B0604020202020204" pitchFamily="34" charset="0"/>
              </a:rPr>
              <a:t>W1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CF2474E-70B4-4B7D-ABE1-29CBDCDDC675}"/>
              </a:ext>
            </a:extLst>
          </p:cNvPr>
          <p:cNvSpPr/>
          <p:nvPr/>
        </p:nvSpPr>
        <p:spPr>
          <a:xfrm>
            <a:off x="4558609" y="1251340"/>
            <a:ext cx="2753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i="1" dirty="0">
                <a:latin typeface="+mj-lt"/>
              </a:rPr>
              <a:t>Introduction to governance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2DE72DCB-16C7-47D7-812E-CA83AE85EEDF}"/>
              </a:ext>
            </a:extLst>
          </p:cNvPr>
          <p:cNvSpPr/>
          <p:nvPr/>
        </p:nvSpPr>
        <p:spPr>
          <a:xfrm>
            <a:off x="4558609" y="687653"/>
            <a:ext cx="175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dirty="0">
                <a:latin typeface="+mj-lt"/>
              </a:rPr>
              <a:t>01.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10EDAE02-D8EA-486A-A774-514BEE08B565}"/>
              </a:ext>
            </a:extLst>
          </p:cNvPr>
          <p:cNvSpPr/>
          <p:nvPr/>
        </p:nvSpPr>
        <p:spPr>
          <a:xfrm>
            <a:off x="7791044" y="1251340"/>
            <a:ext cx="2753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+mj-lt"/>
              </a:rPr>
              <a:t>Poor governance</a:t>
            </a:r>
            <a:endParaRPr lang="en-US" altLang="ko-KR" sz="2000" i="1" dirty="0">
              <a:latin typeface="+mj-lt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E987E95-4953-4F86-81BF-87772590AA5B}"/>
              </a:ext>
            </a:extLst>
          </p:cNvPr>
          <p:cNvSpPr/>
          <p:nvPr/>
        </p:nvSpPr>
        <p:spPr>
          <a:xfrm>
            <a:off x="7791044" y="687653"/>
            <a:ext cx="175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dirty="0">
                <a:latin typeface="+mj-lt"/>
              </a:rPr>
              <a:t>02.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35043F1C-2074-47E6-87D9-F0F2B54EB902}"/>
              </a:ext>
            </a:extLst>
          </p:cNvPr>
          <p:cNvSpPr/>
          <p:nvPr/>
        </p:nvSpPr>
        <p:spPr>
          <a:xfrm>
            <a:off x="4558609" y="3427125"/>
            <a:ext cx="3057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+mj-lt"/>
              </a:rPr>
              <a:t>European Convergent Code of Good</a:t>
            </a:r>
          </a:p>
          <a:p>
            <a:r>
              <a:rPr lang="en-US" sz="2000" i="1" dirty="0">
                <a:latin typeface="+mj-lt"/>
              </a:rPr>
              <a:t>Governance</a:t>
            </a:r>
            <a:endParaRPr lang="en-US" altLang="ko-KR" sz="2000" i="1" dirty="0">
              <a:latin typeface="+mj-lt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45B32B33-4DA9-451E-9FE1-EEEAD18E7B5C}"/>
              </a:ext>
            </a:extLst>
          </p:cNvPr>
          <p:cNvSpPr/>
          <p:nvPr/>
        </p:nvSpPr>
        <p:spPr>
          <a:xfrm>
            <a:off x="4558609" y="2863438"/>
            <a:ext cx="175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dirty="0">
                <a:latin typeface="+mj-lt"/>
              </a:rPr>
              <a:t>03.</a:t>
            </a: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8ACF6658-DE01-450A-970A-7512DE9B024D}"/>
              </a:ext>
            </a:extLst>
          </p:cNvPr>
          <p:cNvSpPr/>
          <p:nvPr/>
        </p:nvSpPr>
        <p:spPr>
          <a:xfrm>
            <a:off x="7791044" y="3427125"/>
            <a:ext cx="2753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i="1" dirty="0">
                <a:latin typeface="+mj-lt"/>
              </a:rPr>
              <a:t>Content of Code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9EE8F89A-D355-4779-B42F-2D28FC5FD3AE}"/>
              </a:ext>
            </a:extLst>
          </p:cNvPr>
          <p:cNvSpPr/>
          <p:nvPr/>
        </p:nvSpPr>
        <p:spPr>
          <a:xfrm>
            <a:off x="7791044" y="2863438"/>
            <a:ext cx="175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dirty="0">
                <a:latin typeface="+mj-lt"/>
              </a:rPr>
              <a:t>04.</a:t>
            </a:r>
          </a:p>
        </p:txBody>
      </p:sp>
      <p:sp>
        <p:nvSpPr>
          <p:cNvPr id="18" name="직사각형 49">
            <a:extLst>
              <a:ext uri="{FF2B5EF4-FFF2-40B4-BE49-F238E27FC236}">
                <a16:creationId xmlns:a16="http://schemas.microsoft.com/office/drawing/2014/main" id="{8ACF6658-DE01-450A-970A-7512DE9B024D}"/>
              </a:ext>
            </a:extLst>
          </p:cNvPr>
          <p:cNvSpPr/>
          <p:nvPr/>
        </p:nvSpPr>
        <p:spPr>
          <a:xfrm>
            <a:off x="4633619" y="5870404"/>
            <a:ext cx="2753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+mj-lt"/>
              </a:rPr>
              <a:t>Effective code implementation </a:t>
            </a:r>
            <a:endParaRPr lang="en-US" altLang="ko-KR" sz="2000" i="1" dirty="0">
              <a:latin typeface="+mj-lt"/>
            </a:endParaRPr>
          </a:p>
        </p:txBody>
      </p:sp>
      <p:sp>
        <p:nvSpPr>
          <p:cNvPr id="19" name="직사각형 50">
            <a:extLst>
              <a:ext uri="{FF2B5EF4-FFF2-40B4-BE49-F238E27FC236}">
                <a16:creationId xmlns:a16="http://schemas.microsoft.com/office/drawing/2014/main" id="{9EE8F89A-D355-4779-B42F-2D28FC5FD3AE}"/>
              </a:ext>
            </a:extLst>
          </p:cNvPr>
          <p:cNvSpPr/>
          <p:nvPr/>
        </p:nvSpPr>
        <p:spPr>
          <a:xfrm>
            <a:off x="4633619" y="5306717"/>
            <a:ext cx="175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dirty="0">
                <a:latin typeface="+mj-lt"/>
              </a:rPr>
              <a:t>05.</a:t>
            </a:r>
          </a:p>
        </p:txBody>
      </p:sp>
      <p:sp>
        <p:nvSpPr>
          <p:cNvPr id="20" name="직사각형 49">
            <a:extLst>
              <a:ext uri="{FF2B5EF4-FFF2-40B4-BE49-F238E27FC236}">
                <a16:creationId xmlns:a16="http://schemas.microsoft.com/office/drawing/2014/main" id="{8ACF6658-DE01-450A-970A-7512DE9B024D}"/>
              </a:ext>
            </a:extLst>
          </p:cNvPr>
          <p:cNvSpPr/>
          <p:nvPr/>
        </p:nvSpPr>
        <p:spPr>
          <a:xfrm>
            <a:off x="7928798" y="5870404"/>
            <a:ext cx="2753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+mj-lt"/>
              </a:rPr>
              <a:t>From theory to</a:t>
            </a:r>
          </a:p>
          <a:p>
            <a:r>
              <a:rPr lang="en-US" sz="2000" i="1" dirty="0">
                <a:latin typeface="+mj-lt"/>
              </a:rPr>
              <a:t>practice </a:t>
            </a:r>
            <a:endParaRPr lang="en-US" altLang="ko-KR" sz="2000" i="1" dirty="0">
              <a:latin typeface="+mj-lt"/>
            </a:endParaRPr>
          </a:p>
        </p:txBody>
      </p:sp>
      <p:sp>
        <p:nvSpPr>
          <p:cNvPr id="21" name="직사각형 50">
            <a:extLst>
              <a:ext uri="{FF2B5EF4-FFF2-40B4-BE49-F238E27FC236}">
                <a16:creationId xmlns:a16="http://schemas.microsoft.com/office/drawing/2014/main" id="{9EE8F89A-D355-4779-B42F-2D28FC5FD3AE}"/>
              </a:ext>
            </a:extLst>
          </p:cNvPr>
          <p:cNvSpPr/>
          <p:nvPr/>
        </p:nvSpPr>
        <p:spPr>
          <a:xfrm>
            <a:off x="7928798" y="5306717"/>
            <a:ext cx="175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dirty="0">
                <a:latin typeface="+mj-lt"/>
              </a:rPr>
              <a:t>06.</a:t>
            </a:r>
          </a:p>
        </p:txBody>
      </p:sp>
    </p:spTree>
    <p:extLst>
      <p:ext uri="{BB962C8B-B14F-4D97-AF65-F5344CB8AC3E}">
        <p14:creationId xmlns:p14="http://schemas.microsoft.com/office/powerpoint/2010/main" val="3984909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C97D89-7C42-40AA-9164-F353FF766DD5}"/>
              </a:ext>
            </a:extLst>
          </p:cNvPr>
          <p:cNvSpPr txBox="1"/>
          <p:nvPr/>
        </p:nvSpPr>
        <p:spPr>
          <a:xfrm>
            <a:off x="902536" y="2042037"/>
            <a:ext cx="308424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i="1" dirty="0"/>
              <a:t>Photo Material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6692141-2049-499A-9FDF-0D1CA9A9F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27" y="1053966"/>
            <a:ext cx="7638534" cy="4750068"/>
          </a:xfrm>
          <a:prstGeom prst="rect">
            <a:avLst/>
          </a:prstGeom>
          <a:effectLst>
            <a:outerShdw blurRad="38100" sx="101000" sy="101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7" name="Θέση εικόνας 6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906" b="590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9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4BABF5-C739-4771-BC31-A8347254E2A8}"/>
              </a:ext>
            </a:extLst>
          </p:cNvPr>
          <p:cNvSpPr txBox="1"/>
          <p:nvPr/>
        </p:nvSpPr>
        <p:spPr>
          <a:xfrm>
            <a:off x="8072256" y="1637722"/>
            <a:ext cx="312389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i="1" dirty="0"/>
              <a:t>Photo</a:t>
            </a:r>
            <a:r>
              <a:rPr lang="el-GR" altLang="ko-KR" sz="2800" b="0" i="1" dirty="0"/>
              <a:t> </a:t>
            </a:r>
            <a:r>
              <a:rPr lang="en-US" altLang="ko-KR" sz="2800" b="0" i="1" dirty="0"/>
              <a:t>Material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848B918-259D-4956-8EAD-31FB0299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75" y="1155567"/>
            <a:ext cx="5961048" cy="4546866"/>
          </a:xfrm>
          <a:prstGeom prst="rect">
            <a:avLst/>
          </a:prstGeom>
          <a:effectLst>
            <a:outerShdw blurRad="38100" sx="101000" sy="101000" algn="ctr" rotWithShape="0">
              <a:prstClr val="black">
                <a:alpha val="23000"/>
              </a:prstClr>
            </a:outerShdw>
          </a:effectLst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893BC-1E53-61B3-FF0E-6716696990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4DA01-D265-5B36-026E-8139E6C5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26" y="1203961"/>
            <a:ext cx="5868993" cy="44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4BABF5-C739-4771-BC31-A8347254E2A8}"/>
              </a:ext>
            </a:extLst>
          </p:cNvPr>
          <p:cNvSpPr txBox="1"/>
          <p:nvPr/>
        </p:nvSpPr>
        <p:spPr>
          <a:xfrm>
            <a:off x="8072256" y="1637722"/>
            <a:ext cx="312389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i="1" dirty="0"/>
              <a:t>Photo</a:t>
            </a:r>
            <a:r>
              <a:rPr lang="el-GR" altLang="ko-KR" sz="2800" b="0" i="1" dirty="0"/>
              <a:t> </a:t>
            </a:r>
            <a:r>
              <a:rPr lang="en-US" altLang="ko-KR" sz="2800" b="0" i="1" dirty="0"/>
              <a:t>Material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848B918-259D-4956-8EAD-31FB0299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75" y="1155567"/>
            <a:ext cx="5961048" cy="4546866"/>
          </a:xfrm>
          <a:prstGeom prst="rect">
            <a:avLst/>
          </a:prstGeom>
          <a:effectLst>
            <a:outerShdw blurRad="38100" sx="101000" sy="101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5" name="Θέση εικόνας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85" r="78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1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M Sans 18pt Black - DM Sans 18pt Light">
      <a:majorFont>
        <a:latin typeface="DM Sans 18pt Black"/>
        <a:ea typeface="Arial Unicode MS"/>
        <a:cs typeface=""/>
      </a:majorFont>
      <a:minorFont>
        <a:latin typeface="DM Sans 18p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2C00"/>
        </a:solidFill>
        <a:ln w="9525" cap="flat">
          <a:noFill/>
          <a:prstDash val="solid"/>
          <a:miter/>
        </a:ln>
        <a:effectLst/>
      </a:spPr>
      <a:bodyPr rtlCol="0" anchor="ctr"/>
      <a:lstStyle>
        <a:defPPr algn="ctr">
          <a:defRPr sz="2400" i="1" dirty="0">
            <a:solidFill>
              <a:srgbClr val="FFFCF7"/>
            </a:solidFill>
            <a:latin typeface="+mj-lt"/>
          </a:defRPr>
        </a:defPPr>
      </a:lstStyle>
    </a:spDef>
    <a:lnDef>
      <a:spPr>
        <a:ln w="952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10261</TotalTime>
  <Words>534</Words>
  <Application>Microsoft Office PowerPoint</Application>
  <PresentationFormat>Ευρεία οθόνη</PresentationFormat>
  <Paragraphs>138</Paragraphs>
  <Slides>28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6" baseType="lpstr">
      <vt:lpstr>Arial Unicode MS</vt:lpstr>
      <vt:lpstr>DM Sans 18pt Light</vt:lpstr>
      <vt:lpstr>Arial</vt:lpstr>
      <vt:lpstr>Calibri</vt:lpstr>
      <vt:lpstr>맑은 고딕</vt:lpstr>
      <vt:lpstr>Times New Roman</vt:lpstr>
      <vt:lpstr>DM Sans 18pt Black</vt:lpstr>
      <vt:lpstr>PPTMON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Eleftheria Axioti</cp:lastModifiedBy>
  <cp:revision>316</cp:revision>
  <dcterms:created xsi:type="dcterms:W3CDTF">2019-04-06T05:20:47Z</dcterms:created>
  <dcterms:modified xsi:type="dcterms:W3CDTF">2026-01-23T08:42:05Z</dcterms:modified>
</cp:coreProperties>
</file>