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8" r:id="rId4"/>
    <p:sldId id="279" r:id="rId5"/>
    <p:sldId id="259" r:id="rId6"/>
    <p:sldId id="266" r:id="rId7"/>
    <p:sldId id="274" r:id="rId8"/>
    <p:sldId id="262" r:id="rId9"/>
    <p:sldId id="275" r:id="rId10"/>
    <p:sldId id="276" r:id="rId11"/>
    <p:sldId id="278" r:id="rId12"/>
    <p:sldId id="280" r:id="rId13"/>
    <p:sldId id="260" r:id="rId14"/>
    <p:sldId id="263" r:id="rId15"/>
    <p:sldId id="267" r:id="rId16"/>
    <p:sldId id="268" r:id="rId17"/>
    <p:sldId id="270" r:id="rId18"/>
    <p:sldId id="271" r:id="rId19"/>
    <p:sldId id="273" r:id="rId20"/>
    <p:sldId id="272" r:id="rId21"/>
    <p:sldId id="264" r:id="rId22"/>
  </p:sldIdLst>
  <p:sldSz cx="18288000" cy="10287000"/>
  <p:notesSz cx="6797675" cy="9926638"/>
  <p:embeddedFontLst>
    <p:embeddedFont>
      <p:font typeface="Fredoka" panose="020B0604020202020204" charset="0"/>
      <p:regular r:id="rId24"/>
    </p:embeddedFont>
    <p:embeddedFont>
      <p:font typeface="Montserrat Medium" panose="00000600000000000000" pitchFamily="2"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30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D0B691F-E5E6-46B2-9347-A04A82665CD3}" type="datetimeFigureOut">
              <a:rPr lang="el-GR" smtClean="0"/>
              <a:t>11/4/2025</a:t>
            </a:fld>
            <a:endParaRPr lang="el-GR"/>
          </a:p>
        </p:txBody>
      </p:sp>
      <p:sp>
        <p:nvSpPr>
          <p:cNvPr id="4" name="Θέση εικόνας διαφάνειας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D92588C-DD20-4672-9D37-C8A73D2285F6}" type="slidenum">
              <a:rPr lang="el-GR" smtClean="0"/>
              <a:t>‹#›</a:t>
            </a:fld>
            <a:endParaRPr lang="el-GR"/>
          </a:p>
        </p:txBody>
      </p:sp>
    </p:spTree>
    <p:extLst>
      <p:ext uri="{BB962C8B-B14F-4D97-AF65-F5344CB8AC3E}">
        <p14:creationId xmlns:p14="http://schemas.microsoft.com/office/powerpoint/2010/main" val="310385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5.jpg"/><Relationship Id="rId5" Type="http://schemas.openxmlformats.org/officeDocument/2006/relationships/image" Target="../media/image4.svg"/><Relationship Id="rId10" Type="http://schemas.openxmlformats.org/officeDocument/2006/relationships/image" Target="../media/image24.jpg"/><Relationship Id="rId4" Type="http://schemas.openxmlformats.org/officeDocument/2006/relationships/image" Target="../media/image3.png"/><Relationship Id="rId9" Type="http://schemas.openxmlformats.org/officeDocument/2006/relationships/image" Target="../media/image23.jpeg"/><Relationship Id="rId14" Type="http://schemas.openxmlformats.org/officeDocument/2006/relationships/image" Target="../media/image28.jp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2.jpeg"/><Relationship Id="rId5" Type="http://schemas.openxmlformats.org/officeDocument/2006/relationships/image" Target="../media/image4.svg"/><Relationship Id="rId10" Type="http://schemas.openxmlformats.org/officeDocument/2006/relationships/image" Target="../media/image31.png"/><Relationship Id="rId4" Type="http://schemas.openxmlformats.org/officeDocument/2006/relationships/image" Target="../media/image3.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34.jpg"/></Relationships>
</file>

<file path=ppt/slides/_rels/slide15.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36.jpg"/></Relationships>
</file>

<file path=ppt/slides/_rels/slide16.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38.jpg"/></Relationships>
</file>

<file path=ppt/slides/_rels/slide17.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40.jpg"/></Relationships>
</file>

<file path=ppt/slides/_rels/slide18.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42.jpg"/></Relationships>
</file>

<file path=ppt/slides/_rels/slide19.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44.jp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46.jp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48.svg"/><Relationship Id="rId12" Type="http://schemas.openxmlformats.org/officeDocument/2006/relationships/image" Target="../media/image53.png"/><Relationship Id="rId17" Type="http://schemas.openxmlformats.org/officeDocument/2006/relationships/image" Target="../media/image6.svg"/><Relationship Id="rId2" Type="http://schemas.openxmlformats.org/officeDocument/2006/relationships/image" Target="../media/image1.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svg"/><Relationship Id="rId15" Type="http://schemas.openxmlformats.org/officeDocument/2006/relationships/image" Target="../media/image56.svg"/><Relationship Id="rId10" Type="http://schemas.openxmlformats.org/officeDocument/2006/relationships/image" Target="../media/image51.png"/><Relationship Id="rId4" Type="http://schemas.openxmlformats.org/officeDocument/2006/relationships/image" Target="../media/image3.png"/><Relationship Id="rId9" Type="http://schemas.openxmlformats.org/officeDocument/2006/relationships/image" Target="../media/image50.svg"/><Relationship Id="rId1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5EA3"/>
        </a:solidFill>
        <a:effectLst/>
      </p:bgPr>
    </p:bg>
    <p:spTree>
      <p:nvGrpSpPr>
        <p:cNvPr id="1" name=""/>
        <p:cNvGrpSpPr/>
        <p:nvPr/>
      </p:nvGrpSpPr>
      <p:grpSpPr>
        <a:xfrm>
          <a:off x="0" y="0"/>
          <a:ext cx="0" cy="0"/>
          <a:chOff x="0" y="0"/>
          <a:chExt cx="0" cy="0"/>
        </a:xfrm>
      </p:grpSpPr>
      <p:sp>
        <p:nvSpPr>
          <p:cNvPr id="2" name="Freeform 2"/>
          <p:cNvSpPr/>
          <p:nvPr/>
        </p:nvSpPr>
        <p:spPr>
          <a:xfrm>
            <a:off x="2725080" y="-1638300"/>
            <a:ext cx="17240730" cy="14607600"/>
          </a:xfrm>
          <a:custGeom>
            <a:avLst/>
            <a:gdLst/>
            <a:ahLst/>
            <a:cxnLst/>
            <a:rect l="l" t="t" r="r" b="b"/>
            <a:pathLst>
              <a:path w="17240730" h="14607600">
                <a:moveTo>
                  <a:pt x="0" y="0"/>
                </a:moveTo>
                <a:lnTo>
                  <a:pt x="17240729" y="0"/>
                </a:lnTo>
                <a:lnTo>
                  <a:pt x="17240729" y="14607600"/>
                </a:lnTo>
                <a:lnTo>
                  <a:pt x="0" y="14607600"/>
                </a:lnTo>
                <a:lnTo>
                  <a:pt x="0" y="0"/>
                </a:lnTo>
                <a:close/>
              </a:path>
            </a:pathLst>
          </a:custGeom>
          <a:blipFill>
            <a:blip r:embed="rId2">
              <a:alphaModFix amt="60000"/>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1822958">
            <a:off x="7849947" y="-1189905"/>
            <a:ext cx="16072061" cy="11601106"/>
          </a:xfrm>
          <a:custGeom>
            <a:avLst/>
            <a:gdLst/>
            <a:ahLst/>
            <a:cxnLst/>
            <a:rect l="l" t="t" r="r" b="b"/>
            <a:pathLst>
              <a:path w="16072061" h="11601106">
                <a:moveTo>
                  <a:pt x="0" y="0"/>
                </a:moveTo>
                <a:lnTo>
                  <a:pt x="16072061" y="0"/>
                </a:lnTo>
                <a:lnTo>
                  <a:pt x="16072061" y="11601105"/>
                </a:lnTo>
                <a:lnTo>
                  <a:pt x="0" y="11601105"/>
                </a:lnTo>
                <a:lnTo>
                  <a:pt x="0" y="0"/>
                </a:lnTo>
                <a:close/>
              </a:path>
            </a:pathLst>
          </a:custGeom>
          <a:blipFill>
            <a:blip r:embed="rId4">
              <a:alphaModFix amt="35000"/>
              <a:extLst>
                <a:ext uri="{96DAC541-7B7A-43D3-8B79-37D633B846F1}">
                  <asvg:svgBlip xmlns:asvg="http://schemas.microsoft.com/office/drawing/2016/SVG/main" r:embed="rId5"/>
                </a:ext>
              </a:extLst>
            </a:blip>
            <a:stretch>
              <a:fillRect/>
            </a:stretch>
          </a:blipFill>
        </p:spPr>
        <p:txBody>
          <a:bodyPr/>
          <a:lstStyle/>
          <a:p>
            <a:endParaRPr lang="el-GR"/>
          </a:p>
        </p:txBody>
      </p:sp>
      <p:sp>
        <p:nvSpPr>
          <p:cNvPr id="4" name="Freeform 4"/>
          <p:cNvSpPr/>
          <p:nvPr/>
        </p:nvSpPr>
        <p:spPr>
          <a:xfrm>
            <a:off x="13265721" y="6743700"/>
            <a:ext cx="3050862" cy="1736218"/>
          </a:xfrm>
          <a:custGeom>
            <a:avLst/>
            <a:gdLst/>
            <a:ahLst/>
            <a:cxnLst/>
            <a:rect l="l" t="t" r="r" b="b"/>
            <a:pathLst>
              <a:path w="3050862" h="1736218">
                <a:moveTo>
                  <a:pt x="0" y="0"/>
                </a:moveTo>
                <a:lnTo>
                  <a:pt x="3050862" y="0"/>
                </a:lnTo>
                <a:lnTo>
                  <a:pt x="3050862" y="1736218"/>
                </a:lnTo>
                <a:lnTo>
                  <a:pt x="0" y="1736218"/>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endParaRPr lang="el-GR"/>
          </a:p>
        </p:txBody>
      </p:sp>
      <p:sp>
        <p:nvSpPr>
          <p:cNvPr id="5" name="Freeform 5"/>
          <p:cNvSpPr/>
          <p:nvPr/>
        </p:nvSpPr>
        <p:spPr>
          <a:xfrm>
            <a:off x="152400" y="952500"/>
            <a:ext cx="6934200" cy="8077200"/>
          </a:xfrm>
          <a:custGeom>
            <a:avLst/>
            <a:gdLst/>
            <a:ahLst/>
            <a:cxnLst/>
            <a:rect l="l" t="t" r="r" b="b"/>
            <a:pathLst>
              <a:path w="8498111" h="8980273">
                <a:moveTo>
                  <a:pt x="0" y="0"/>
                </a:moveTo>
                <a:lnTo>
                  <a:pt x="8498111" y="0"/>
                </a:lnTo>
                <a:lnTo>
                  <a:pt x="8498111" y="8980274"/>
                </a:lnTo>
                <a:lnTo>
                  <a:pt x="0" y="89802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l-GR"/>
          </a:p>
        </p:txBody>
      </p:sp>
      <p:sp>
        <p:nvSpPr>
          <p:cNvPr id="7" name="Freeform 7"/>
          <p:cNvSpPr/>
          <p:nvPr/>
        </p:nvSpPr>
        <p:spPr>
          <a:xfrm>
            <a:off x="9067800" y="2728200"/>
            <a:ext cx="8340425" cy="3793853"/>
          </a:xfrm>
          <a:custGeom>
            <a:avLst/>
            <a:gdLst/>
            <a:ahLst/>
            <a:cxnLst/>
            <a:rect l="l" t="t" r="r" b="b"/>
            <a:pathLst>
              <a:path w="8340425" h="3793853">
                <a:moveTo>
                  <a:pt x="0" y="0"/>
                </a:moveTo>
                <a:lnTo>
                  <a:pt x="8340425" y="0"/>
                </a:lnTo>
                <a:lnTo>
                  <a:pt x="8340425" y="3793853"/>
                </a:lnTo>
                <a:lnTo>
                  <a:pt x="0" y="3793853"/>
                </a:lnTo>
                <a:lnTo>
                  <a:pt x="0" y="0"/>
                </a:lnTo>
                <a:close/>
              </a:path>
            </a:pathLst>
          </a:custGeom>
          <a:blipFill>
            <a:blip r:embed="rId10"/>
            <a:stretch>
              <a:fillRect/>
            </a:stretch>
          </a:blipFill>
        </p:spPr>
        <p:txBody>
          <a:bodyPr/>
          <a:lstStyle/>
          <a:p>
            <a:endParaRPr lang="el-GR"/>
          </a:p>
        </p:txBody>
      </p:sp>
      <p:pic>
        <p:nvPicPr>
          <p:cNvPr id="12" name="Εικόνα 11">
            <a:extLst>
              <a:ext uri="{FF2B5EF4-FFF2-40B4-BE49-F238E27FC236}">
                <a16:creationId xmlns:a16="http://schemas.microsoft.com/office/drawing/2014/main" id="{CBF236CC-8818-BD1F-54B5-343EAB88187F}"/>
              </a:ext>
            </a:extLst>
          </p:cNvPr>
          <p:cNvPicPr>
            <a:picLocks noChangeAspect="1"/>
          </p:cNvPicPr>
          <p:nvPr/>
        </p:nvPicPr>
        <p:blipFill>
          <a:blip r:embed="rId11"/>
          <a:stretch>
            <a:fillRect/>
          </a:stretch>
        </p:blipFill>
        <p:spPr>
          <a:xfrm>
            <a:off x="4973787" y="9280899"/>
            <a:ext cx="8340425" cy="10061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85EA3"/>
        </a:solidFill>
        <a:effectLst/>
      </p:bgPr>
    </p:bg>
    <p:spTree>
      <p:nvGrpSpPr>
        <p:cNvPr id="1" name="">
          <a:extLst>
            <a:ext uri="{FF2B5EF4-FFF2-40B4-BE49-F238E27FC236}">
              <a16:creationId xmlns:a16="http://schemas.microsoft.com/office/drawing/2014/main" id="{CED7D74E-6596-49EA-F6B0-94F9C3D228B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0EF5902-0B8F-1F26-4FAD-EADE28CBD9CD}"/>
              </a:ext>
            </a:extLst>
          </p:cNvPr>
          <p:cNvSpPr/>
          <p:nvPr/>
        </p:nvSpPr>
        <p:spPr>
          <a:xfrm rot="-378541">
            <a:off x="-2423596" y="583792"/>
            <a:ext cx="17201471" cy="12416335"/>
          </a:xfrm>
          <a:custGeom>
            <a:avLst/>
            <a:gdLst/>
            <a:ahLst/>
            <a:cxnLst/>
            <a:rect l="l" t="t" r="r" b="b"/>
            <a:pathLst>
              <a:path w="17201471" h="12416335">
                <a:moveTo>
                  <a:pt x="0" y="0"/>
                </a:moveTo>
                <a:lnTo>
                  <a:pt x="17201472" y="0"/>
                </a:lnTo>
                <a:lnTo>
                  <a:pt x="17201472" y="12416335"/>
                </a:lnTo>
                <a:lnTo>
                  <a:pt x="0" y="12416335"/>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a:extLst>
              <a:ext uri="{FF2B5EF4-FFF2-40B4-BE49-F238E27FC236}">
                <a16:creationId xmlns:a16="http://schemas.microsoft.com/office/drawing/2014/main" id="{8A8312D9-9BCF-2E8C-A570-EAB9FFC2AA61}"/>
              </a:ext>
            </a:extLst>
          </p:cNvPr>
          <p:cNvSpPr/>
          <p:nvPr/>
        </p:nvSpPr>
        <p:spPr>
          <a:xfrm>
            <a:off x="125103" y="2933700"/>
            <a:ext cx="4876800" cy="4800600"/>
          </a:xfrm>
          <a:custGeom>
            <a:avLst/>
            <a:gdLst/>
            <a:ahLst/>
            <a:cxnLst/>
            <a:rect l="l" t="t" r="r" b="b"/>
            <a:pathLst>
              <a:path w="8101652" h="7146971">
                <a:moveTo>
                  <a:pt x="0" y="0"/>
                </a:moveTo>
                <a:lnTo>
                  <a:pt x="8101652" y="0"/>
                </a:lnTo>
                <a:lnTo>
                  <a:pt x="8101652" y="7146971"/>
                </a:lnTo>
                <a:lnTo>
                  <a:pt x="0" y="7146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DB67687B-609A-07D2-C4AD-3E624025AD67}"/>
              </a:ext>
            </a:extLst>
          </p:cNvPr>
          <p:cNvSpPr txBox="1"/>
          <p:nvPr/>
        </p:nvSpPr>
        <p:spPr>
          <a:xfrm>
            <a:off x="5001903" y="0"/>
            <a:ext cx="11753579" cy="1227516"/>
          </a:xfrm>
          <a:prstGeom prst="rect">
            <a:avLst/>
          </a:prstGeom>
        </p:spPr>
        <p:txBody>
          <a:bodyPr wrap="square" lIns="0" tIns="0" rIns="0" bIns="0" rtlCol="0" anchor="t">
            <a:spAutoFit/>
          </a:bodyPr>
          <a:lstStyle/>
          <a:p>
            <a:pPr marL="0" marR="0" lvl="0" indent="0" defTabSz="914400" rtl="0" eaLnBrk="1" fontAlgn="auto" latinLnBrk="0" hangingPunct="1">
              <a:lnSpc>
                <a:spcPts val="10919"/>
              </a:lnSpc>
              <a:spcBef>
                <a:spcPts val="0"/>
              </a:spcBef>
              <a:spcAft>
                <a:spcPts val="0"/>
              </a:spcAft>
              <a:buClrTx/>
              <a:buSzTx/>
              <a:buFontTx/>
              <a:buNone/>
              <a:tabLst/>
              <a:defRPr/>
            </a:pPr>
            <a:r>
              <a:rPr kumimoji="0" lang="el-GR" sz="6000" b="1" i="0" u="none" strike="noStrike" kern="1200" cap="none" spc="0" normalizeH="0" baseline="0" noProof="0" dirty="0">
                <a:ln>
                  <a:noFill/>
                </a:ln>
                <a:solidFill>
                  <a:srgbClr val="FFFFFF"/>
                </a:solidFill>
                <a:effectLst/>
                <a:uLnTx/>
                <a:uFillTx/>
                <a:latin typeface="Arial" panose="020B0604020202020204" pitchFamily="34" charset="0"/>
                <a:ea typeface="Fredoka"/>
                <a:cs typeface="Arial" panose="020B0604020202020204" pitchFamily="34" charset="0"/>
                <a:sym typeface="Fredoka"/>
              </a:rPr>
              <a:t>Τμήμα </a:t>
            </a:r>
            <a:r>
              <a:rPr lang="el-GR" sz="6000" b="1" dirty="0">
                <a:solidFill>
                  <a:srgbClr val="FFFFFF"/>
                </a:solidFill>
                <a:latin typeface="Arial" panose="020B0604020202020204" pitchFamily="34" charset="0"/>
                <a:ea typeface="Fredoka"/>
                <a:cs typeface="Arial" panose="020B0604020202020204" pitchFamily="34" charset="0"/>
                <a:sym typeface="Fredoka"/>
              </a:rPr>
              <a:t>Εργοφυσιολογίας</a:t>
            </a:r>
            <a:endParaRPr kumimoji="0" lang="en-US" sz="6000" b="0" i="0" u="none" strike="noStrike" kern="1200" cap="none" spc="0" normalizeH="0" baseline="0" noProof="0" dirty="0">
              <a:ln>
                <a:noFill/>
              </a:ln>
              <a:solidFill>
                <a:srgbClr val="FFFFFF"/>
              </a:solidFill>
              <a:effectLst/>
              <a:uLnTx/>
              <a:uFillTx/>
              <a:latin typeface="Fredoka"/>
              <a:ea typeface="Fredoka"/>
              <a:cs typeface="Fredoka"/>
              <a:sym typeface="Fredoka"/>
            </a:endParaRPr>
          </a:p>
        </p:txBody>
      </p:sp>
      <p:sp>
        <p:nvSpPr>
          <p:cNvPr id="19" name="Freeform 19">
            <a:extLst>
              <a:ext uri="{FF2B5EF4-FFF2-40B4-BE49-F238E27FC236}">
                <a16:creationId xmlns:a16="http://schemas.microsoft.com/office/drawing/2014/main" id="{8B7FC7CD-E00C-933F-C941-328E7918C965}"/>
              </a:ext>
            </a:extLst>
          </p:cNvPr>
          <p:cNvSpPr/>
          <p:nvPr/>
        </p:nvSpPr>
        <p:spPr>
          <a:xfrm>
            <a:off x="15408008" y="-368448"/>
            <a:ext cx="2455053" cy="1397148"/>
          </a:xfrm>
          <a:custGeom>
            <a:avLst/>
            <a:gdLst/>
            <a:ahLst/>
            <a:cxnLst/>
            <a:rect l="l" t="t" r="r" b="b"/>
            <a:pathLst>
              <a:path w="2455053" h="1397148">
                <a:moveTo>
                  <a:pt x="0" y="0"/>
                </a:moveTo>
                <a:lnTo>
                  <a:pt x="2455053" y="0"/>
                </a:lnTo>
                <a:lnTo>
                  <a:pt x="2455053" y="1397148"/>
                </a:lnTo>
                <a:lnTo>
                  <a:pt x="0" y="1397148"/>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a:extLst>
              <a:ext uri="{FF2B5EF4-FFF2-40B4-BE49-F238E27FC236}">
                <a16:creationId xmlns:a16="http://schemas.microsoft.com/office/drawing/2014/main" id="{4FEB733C-ADE9-01B4-E4FA-A01225FFB585}"/>
              </a:ext>
            </a:extLst>
          </p:cNvPr>
          <p:cNvSpPr/>
          <p:nvPr/>
        </p:nvSpPr>
        <p:spPr>
          <a:xfrm>
            <a:off x="-787125" y="190229"/>
            <a:ext cx="1574250" cy="895891"/>
          </a:xfrm>
          <a:custGeom>
            <a:avLst/>
            <a:gdLst/>
            <a:ahLst/>
            <a:cxnLst/>
            <a:rect l="l" t="t" r="r" b="b"/>
            <a:pathLst>
              <a:path w="1574250" h="895891">
                <a:moveTo>
                  <a:pt x="0" y="0"/>
                </a:moveTo>
                <a:lnTo>
                  <a:pt x="1574250" y="0"/>
                </a:lnTo>
                <a:lnTo>
                  <a:pt x="1574250" y="895892"/>
                </a:lnTo>
                <a:lnTo>
                  <a:pt x="0" y="895892"/>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189BA39F-E5A2-EF4C-7ABD-35166C44E866}"/>
              </a:ext>
            </a:extLst>
          </p:cNvPr>
          <p:cNvSpPr txBox="1"/>
          <p:nvPr/>
        </p:nvSpPr>
        <p:spPr>
          <a:xfrm>
            <a:off x="5001903" y="1608829"/>
            <a:ext cx="11152497" cy="8156079"/>
          </a:xfrm>
          <a:prstGeom prst="rect">
            <a:avLst/>
          </a:prstGeom>
          <a:noFill/>
        </p:spPr>
        <p:txBody>
          <a:bodyPr wrap="square">
            <a:spAutoFit/>
          </a:bodyPr>
          <a:lstStyle/>
          <a:p>
            <a:pPr fontAlgn="base"/>
            <a:r>
              <a:rPr lang="el-GR" sz="2800" b="1" dirty="0">
                <a:solidFill>
                  <a:srgbClr val="1F497D">
                    <a:lumMod val="40000"/>
                    <a:lumOff val="60000"/>
                  </a:srgbClr>
                </a:solidFill>
                <a:latin typeface="Arial" panose="020B0604020202020204" pitchFamily="34" charset="0"/>
                <a:cs typeface="Arial" panose="020B0604020202020204" pitchFamily="34" charset="0"/>
              </a:rPr>
              <a:t>Α. Εργαστήριο Εργοφυσιολογίας</a:t>
            </a:r>
          </a:p>
          <a:p>
            <a:pPr algn="l" fontAlgn="base">
              <a:buFont typeface="Arial" panose="020B0604020202020204" pitchFamily="34" charset="0"/>
              <a:buChar char="•"/>
            </a:pPr>
            <a:r>
              <a:rPr lang="el-GR" sz="2600" b="0" i="0" dirty="0">
                <a:solidFill>
                  <a:schemeClr val="bg1"/>
                </a:solidFill>
                <a:effectLst/>
                <a:latin typeface="Arial" panose="020B0604020202020204" pitchFamily="34" charset="0"/>
                <a:cs typeface="Arial" panose="020B0604020202020204" pitchFamily="34" charset="0"/>
              </a:rPr>
              <a:t> Προσδιορισμός μέγιστης και </a:t>
            </a:r>
            <a:r>
              <a:rPr lang="el-GR" sz="2600" b="0" i="0" dirty="0" err="1">
                <a:solidFill>
                  <a:schemeClr val="bg1"/>
                </a:solidFill>
                <a:effectLst/>
                <a:latin typeface="Arial" panose="020B0604020202020204" pitchFamily="34" charset="0"/>
                <a:cs typeface="Arial" panose="020B0604020202020204" pitchFamily="34" charset="0"/>
              </a:rPr>
              <a:t>υπομέγιστης</a:t>
            </a:r>
            <a:r>
              <a:rPr lang="el-GR" sz="2600" b="0" i="0" dirty="0">
                <a:solidFill>
                  <a:schemeClr val="bg1"/>
                </a:solidFill>
                <a:effectLst/>
                <a:latin typeface="Arial" panose="020B0604020202020204" pitchFamily="34" charset="0"/>
                <a:cs typeface="Arial" panose="020B0604020202020204" pitchFamily="34" charset="0"/>
              </a:rPr>
              <a:t> αερόβιας ικανότητας</a:t>
            </a:r>
          </a:p>
          <a:p>
            <a:pPr algn="l" fontAlgn="base">
              <a:buFont typeface="Arial" panose="020B0604020202020204" pitchFamily="34" charset="0"/>
              <a:buChar char="•"/>
            </a:pPr>
            <a:r>
              <a:rPr lang="el-GR" sz="2600" b="0" i="0" dirty="0">
                <a:solidFill>
                  <a:schemeClr val="bg1"/>
                </a:solidFill>
                <a:effectLst/>
                <a:latin typeface="Arial" panose="020B0604020202020204" pitchFamily="34" charset="0"/>
                <a:cs typeface="Arial" panose="020B0604020202020204" pitchFamily="34" charset="0"/>
              </a:rPr>
              <a:t> Καθορισμός αναερόβιου ουδού με αναπνευστικές και γαλακτικές παραμέτρους</a:t>
            </a:r>
          </a:p>
          <a:p>
            <a:pPr algn="l" fontAlgn="base">
              <a:buFont typeface="Arial" panose="020B0604020202020204" pitchFamily="34" charset="0"/>
              <a:buChar char="•"/>
            </a:pPr>
            <a:r>
              <a:rPr lang="el-GR" sz="2600" b="0" i="0" dirty="0">
                <a:solidFill>
                  <a:schemeClr val="bg1"/>
                </a:solidFill>
                <a:effectLst/>
                <a:latin typeface="Arial" panose="020B0604020202020204" pitchFamily="34" charset="0"/>
                <a:cs typeface="Arial" panose="020B0604020202020204" pitchFamily="34" charset="0"/>
              </a:rPr>
              <a:t> Εργαστηριακές (</a:t>
            </a:r>
            <a:r>
              <a:rPr lang="el-GR" sz="2600" b="0" i="0" dirty="0" err="1">
                <a:solidFill>
                  <a:schemeClr val="bg1"/>
                </a:solidFill>
                <a:effectLst/>
                <a:latin typeface="Arial" panose="020B0604020202020204" pitchFamily="34" charset="0"/>
                <a:cs typeface="Arial" panose="020B0604020202020204" pitchFamily="34" charset="0"/>
              </a:rPr>
              <a:t>wintage</a:t>
            </a:r>
            <a:r>
              <a:rPr lang="el-GR" sz="2600" b="0" i="0" dirty="0">
                <a:solidFill>
                  <a:schemeClr val="bg1"/>
                </a:solidFill>
                <a:effectLst/>
                <a:latin typeface="Arial" panose="020B0604020202020204" pitchFamily="34" charset="0"/>
                <a:cs typeface="Arial" panose="020B0604020202020204" pitchFamily="34" charset="0"/>
              </a:rPr>
              <a:t>) και στον χώρο άθλησης αξιολογήσεις αναερόβιας ικανότητας</a:t>
            </a:r>
          </a:p>
          <a:p>
            <a:pPr algn="l" fontAlgn="base">
              <a:buFont typeface="Arial" panose="020B0604020202020204" pitchFamily="34" charset="0"/>
              <a:buChar char="•"/>
            </a:pPr>
            <a:r>
              <a:rPr lang="el-GR" sz="2600" b="0" i="0" dirty="0">
                <a:solidFill>
                  <a:schemeClr val="bg1"/>
                </a:solidFill>
                <a:effectLst/>
                <a:latin typeface="Arial" panose="020B0604020202020204" pitchFamily="34" charset="0"/>
                <a:cs typeface="Arial" panose="020B0604020202020204" pitchFamily="34" charset="0"/>
              </a:rPr>
              <a:t> Αξιολόγηση λειτουργικής κόπωσης</a:t>
            </a:r>
          </a:p>
          <a:p>
            <a:pPr algn="l" fontAlgn="base">
              <a:buFont typeface="Arial" panose="020B0604020202020204" pitchFamily="34" charset="0"/>
              <a:buChar char="•"/>
            </a:pPr>
            <a:r>
              <a:rPr lang="el-GR" sz="2600" b="0" i="0" dirty="0">
                <a:solidFill>
                  <a:schemeClr val="bg1"/>
                </a:solidFill>
                <a:effectLst/>
                <a:latin typeface="Arial" panose="020B0604020202020204" pitchFamily="34" charset="0"/>
                <a:cs typeface="Arial" panose="020B0604020202020204" pitchFamily="34" charset="0"/>
              </a:rPr>
              <a:t> Μετρήσεις μεταβολικής λειτουργικής οικονομίας (π.χ. δρομική οικονομία)</a:t>
            </a:r>
          </a:p>
          <a:p>
            <a:pPr fontAlgn="base">
              <a:buNone/>
            </a:pPr>
            <a:r>
              <a:rPr lang="el-GR" sz="2800" b="1" dirty="0">
                <a:solidFill>
                  <a:srgbClr val="1F497D">
                    <a:lumMod val="40000"/>
                    <a:lumOff val="60000"/>
                  </a:srgbClr>
                </a:solidFill>
                <a:latin typeface="Arial" panose="020B0604020202020204" pitchFamily="34" charset="0"/>
                <a:cs typeface="Arial" panose="020B0604020202020204" pitchFamily="34" charset="0"/>
              </a:rPr>
              <a:t>B. Εργαστήριο Αθλητικής Διατροφής</a:t>
            </a:r>
          </a:p>
          <a:p>
            <a:pPr algn="l" fontAlgn="base">
              <a:buFont typeface="Arial" panose="020B0604020202020204" pitchFamily="34" charset="0"/>
              <a:buChar char="•"/>
            </a:pPr>
            <a:r>
              <a:rPr lang="el-GR" sz="2600" b="0" i="0" dirty="0">
                <a:solidFill>
                  <a:schemeClr val="bg1"/>
                </a:solidFill>
                <a:effectLst/>
                <a:latin typeface="Arial" panose="020B0604020202020204" pitchFamily="34" charset="0"/>
                <a:cs typeface="Arial" panose="020B0604020202020204" pitchFamily="34" charset="0"/>
              </a:rPr>
              <a:t> Προσδιορισμός ατομικού μεταβολισμού κατά τη διάρκεια της ηρεμίας, </a:t>
            </a:r>
          </a:p>
          <a:p>
            <a:pPr algn="l" fontAlgn="base"/>
            <a:r>
              <a:rPr lang="el-GR" sz="2600" b="0" i="0" dirty="0">
                <a:solidFill>
                  <a:schemeClr val="bg1"/>
                </a:solidFill>
                <a:effectLst/>
                <a:latin typeface="Arial" panose="020B0604020202020204" pitchFamily="34" charset="0"/>
                <a:cs typeface="Arial" panose="020B0604020202020204" pitchFamily="34" charset="0"/>
              </a:rPr>
              <a:t>της μέγιστης προσπάθειας και της αποκατάστασης</a:t>
            </a:r>
          </a:p>
          <a:p>
            <a:pPr algn="l" fontAlgn="base">
              <a:buFont typeface="Arial" panose="020B0604020202020204" pitchFamily="34" charset="0"/>
              <a:buChar char="•"/>
            </a:pPr>
            <a:r>
              <a:rPr lang="el-GR" sz="2600" b="0" i="0" dirty="0">
                <a:solidFill>
                  <a:schemeClr val="bg1"/>
                </a:solidFill>
                <a:effectLst/>
                <a:latin typeface="Arial" panose="020B0604020202020204" pitchFamily="34" charset="0"/>
                <a:cs typeface="Arial" panose="020B0604020202020204" pitchFamily="34" charset="0"/>
              </a:rPr>
              <a:t> Διατροφική ανάλυση και σύνταξη ατομικού και ομαδικού διαιτολογίου</a:t>
            </a:r>
          </a:p>
          <a:p>
            <a:pPr algn="l" fontAlgn="base">
              <a:buFont typeface="Arial" panose="020B0604020202020204" pitchFamily="34" charset="0"/>
              <a:buChar char="•"/>
            </a:pPr>
            <a:r>
              <a:rPr lang="el-GR" sz="2600" b="0" i="0" dirty="0">
                <a:solidFill>
                  <a:schemeClr val="bg1"/>
                </a:solidFill>
                <a:effectLst/>
                <a:latin typeface="Arial" panose="020B0604020202020204" pitchFamily="34" charset="0"/>
                <a:cs typeface="Arial" panose="020B0604020202020204" pitchFamily="34" charset="0"/>
              </a:rPr>
              <a:t> Οδηγίες για την επίτευξη ιδανικού αγωνιστικού βάρους</a:t>
            </a:r>
          </a:p>
          <a:p>
            <a:pPr algn="l" fontAlgn="base">
              <a:buFont typeface="Arial" panose="020B0604020202020204" pitchFamily="34" charset="0"/>
              <a:buChar char="•"/>
            </a:pPr>
            <a:r>
              <a:rPr lang="el-GR" sz="2600" b="0" i="0" dirty="0">
                <a:solidFill>
                  <a:schemeClr val="bg1"/>
                </a:solidFill>
                <a:effectLst/>
                <a:latin typeface="Arial" panose="020B0604020202020204" pitchFamily="34" charset="0"/>
                <a:cs typeface="Arial" panose="020B0604020202020204" pitchFamily="34" charset="0"/>
              </a:rPr>
              <a:t> </a:t>
            </a:r>
            <a:r>
              <a:rPr lang="el-GR" sz="2600" b="0" i="0" dirty="0" err="1">
                <a:solidFill>
                  <a:schemeClr val="bg1"/>
                </a:solidFill>
                <a:effectLst/>
                <a:latin typeface="Arial" panose="020B0604020202020204" pitchFamily="34" charset="0"/>
                <a:cs typeface="Arial" panose="020B0604020202020204" pitchFamily="34" charset="0"/>
              </a:rPr>
              <a:t>Προαγωνιστική</a:t>
            </a:r>
            <a:r>
              <a:rPr lang="el-GR" sz="2600" b="0" i="0" dirty="0">
                <a:solidFill>
                  <a:schemeClr val="bg1"/>
                </a:solidFill>
                <a:effectLst/>
                <a:latin typeface="Arial" panose="020B0604020202020204" pitchFamily="34" charset="0"/>
                <a:cs typeface="Arial" panose="020B0604020202020204" pitchFamily="34" charset="0"/>
              </a:rPr>
              <a:t>, αγωνιστική και </a:t>
            </a:r>
            <a:r>
              <a:rPr lang="el-GR" sz="2600" b="0" i="0" dirty="0" err="1">
                <a:solidFill>
                  <a:schemeClr val="bg1"/>
                </a:solidFill>
                <a:effectLst/>
                <a:latin typeface="Arial" panose="020B0604020202020204" pitchFamily="34" charset="0"/>
                <a:cs typeface="Arial" panose="020B0604020202020204" pitchFamily="34" charset="0"/>
              </a:rPr>
              <a:t>μετα</a:t>
            </a:r>
            <a:r>
              <a:rPr lang="el-GR" sz="2600" b="0" i="0" dirty="0">
                <a:solidFill>
                  <a:schemeClr val="bg1"/>
                </a:solidFill>
                <a:effectLst/>
                <a:latin typeface="Arial" panose="020B0604020202020204" pitchFamily="34" charset="0"/>
                <a:cs typeface="Arial" panose="020B0604020202020204" pitchFamily="34" charset="0"/>
              </a:rPr>
              <a:t>-αγωνιστική διατροφική υποστήριξη</a:t>
            </a:r>
          </a:p>
          <a:p>
            <a:pPr algn="l" fontAlgn="base">
              <a:buFont typeface="Arial" panose="020B0604020202020204" pitchFamily="34" charset="0"/>
              <a:buChar char="•"/>
            </a:pPr>
            <a:r>
              <a:rPr lang="el-GR" sz="2600" b="0" i="0" dirty="0">
                <a:solidFill>
                  <a:schemeClr val="bg1"/>
                </a:solidFill>
                <a:effectLst/>
                <a:latin typeface="Arial" panose="020B0604020202020204" pitchFamily="34" charset="0"/>
                <a:cs typeface="Arial" panose="020B0604020202020204" pitchFamily="34" charset="0"/>
              </a:rPr>
              <a:t> </a:t>
            </a:r>
            <a:r>
              <a:rPr lang="el-GR" sz="2600" b="0" i="0" dirty="0" err="1">
                <a:solidFill>
                  <a:schemeClr val="bg1"/>
                </a:solidFill>
                <a:effectLst/>
                <a:latin typeface="Arial" panose="020B0604020202020204" pitchFamily="34" charset="0"/>
                <a:cs typeface="Arial" panose="020B0604020202020204" pitchFamily="34" charset="0"/>
              </a:rPr>
              <a:t>Προαγωνιστική</a:t>
            </a:r>
            <a:r>
              <a:rPr lang="el-GR" sz="2600" b="0" i="0" dirty="0">
                <a:solidFill>
                  <a:schemeClr val="bg1"/>
                </a:solidFill>
                <a:effectLst/>
                <a:latin typeface="Arial" panose="020B0604020202020204" pitchFamily="34" charset="0"/>
                <a:cs typeface="Arial" panose="020B0604020202020204" pitchFamily="34" charset="0"/>
              </a:rPr>
              <a:t>, αγωνιστική και </a:t>
            </a:r>
            <a:r>
              <a:rPr lang="el-GR" sz="2600" b="0" i="0" dirty="0" err="1">
                <a:solidFill>
                  <a:schemeClr val="bg1"/>
                </a:solidFill>
                <a:effectLst/>
                <a:latin typeface="Arial" panose="020B0604020202020204" pitchFamily="34" charset="0"/>
                <a:cs typeface="Arial" panose="020B0604020202020204" pitchFamily="34" charset="0"/>
              </a:rPr>
              <a:t>μετα</a:t>
            </a:r>
            <a:r>
              <a:rPr lang="el-GR" sz="2600" b="0" i="0" dirty="0">
                <a:solidFill>
                  <a:schemeClr val="bg1"/>
                </a:solidFill>
                <a:effectLst/>
                <a:latin typeface="Arial" panose="020B0604020202020204" pitchFamily="34" charset="0"/>
                <a:cs typeface="Arial" panose="020B0604020202020204" pitchFamily="34" charset="0"/>
              </a:rPr>
              <a:t>-αγωνιστική υποστήριξη </a:t>
            </a:r>
            <a:r>
              <a:rPr lang="en-US" sz="2600" b="0" i="0" dirty="0">
                <a:solidFill>
                  <a:schemeClr val="bg1"/>
                </a:solidFill>
                <a:effectLst/>
                <a:latin typeface="Arial" panose="020B0604020202020204" pitchFamily="34" charset="0"/>
                <a:cs typeface="Arial" panose="020B0604020202020204" pitchFamily="34" charset="0"/>
              </a:rPr>
              <a:t>                  </a:t>
            </a:r>
            <a:r>
              <a:rPr lang="el-GR" sz="2600" b="0" i="0" dirty="0">
                <a:solidFill>
                  <a:schemeClr val="bg1"/>
                </a:solidFill>
                <a:effectLst/>
                <a:latin typeface="Arial" panose="020B0604020202020204" pitchFamily="34" charset="0"/>
                <a:cs typeface="Arial" panose="020B0604020202020204" pitchFamily="34" charset="0"/>
              </a:rPr>
              <a:t>με συμπληρώματα διατροφής</a:t>
            </a:r>
          </a:p>
          <a:p>
            <a:pPr algn="l" fontAlgn="base">
              <a:buFont typeface="Arial" panose="020B0604020202020204" pitchFamily="34" charset="0"/>
              <a:buChar char="•"/>
            </a:pPr>
            <a:r>
              <a:rPr lang="el-GR" sz="2600" b="0" i="0" dirty="0">
                <a:solidFill>
                  <a:schemeClr val="bg1"/>
                </a:solidFill>
                <a:effectLst/>
                <a:latin typeface="Arial" panose="020B0604020202020204" pitchFamily="34" charset="0"/>
                <a:cs typeface="Arial" panose="020B0604020202020204" pitchFamily="34" charset="0"/>
              </a:rPr>
              <a:t> Μεγιστοποίηση της υγείας των αθλητών με συμπληρώματα διατροφής</a:t>
            </a:r>
          </a:p>
          <a:p>
            <a:pPr algn="l" fontAlgn="base">
              <a:buNone/>
            </a:pPr>
            <a:r>
              <a:rPr lang="el-GR" sz="2800" b="1" dirty="0">
                <a:solidFill>
                  <a:srgbClr val="1F497D">
                    <a:lumMod val="40000"/>
                    <a:lumOff val="60000"/>
                  </a:srgbClr>
                </a:solidFill>
                <a:latin typeface="Arial" panose="020B0604020202020204" pitchFamily="34" charset="0"/>
                <a:cs typeface="Arial" panose="020B0604020202020204" pitchFamily="34" charset="0"/>
              </a:rPr>
              <a:t>Γ. Προπονητική αξιολόγηση</a:t>
            </a:r>
          </a:p>
          <a:p>
            <a:pPr algn="l" fontAlgn="base">
              <a:buFont typeface="Arial" panose="020B0604020202020204" pitchFamily="34" charset="0"/>
              <a:buChar char="•"/>
            </a:pPr>
            <a:r>
              <a:rPr lang="el-GR" sz="2600" b="0" i="0" dirty="0">
                <a:solidFill>
                  <a:schemeClr val="bg1"/>
                </a:solidFill>
                <a:effectLst/>
                <a:latin typeface="Arial" panose="020B0604020202020204" pitchFamily="34" charset="0"/>
                <a:cs typeface="Arial" panose="020B0604020202020204" pitchFamily="34" charset="0"/>
              </a:rPr>
              <a:t> Προπονητικές συστάσεις βασισμένες στις </a:t>
            </a:r>
            <a:r>
              <a:rPr lang="el-GR" sz="2600" b="0" i="0" dirty="0" err="1">
                <a:solidFill>
                  <a:schemeClr val="bg1"/>
                </a:solidFill>
                <a:effectLst/>
                <a:latin typeface="Arial" panose="020B0604020202020204" pitchFamily="34" charset="0"/>
                <a:cs typeface="Arial" panose="020B0604020202020204" pitchFamily="34" charset="0"/>
              </a:rPr>
              <a:t>εργοφυσιολογικές</a:t>
            </a:r>
            <a:r>
              <a:rPr lang="el-GR" sz="2600" b="0" i="0" dirty="0">
                <a:solidFill>
                  <a:schemeClr val="bg1"/>
                </a:solidFill>
                <a:effectLst/>
                <a:latin typeface="Arial" panose="020B0604020202020204" pitchFamily="34" charset="0"/>
                <a:cs typeface="Arial" panose="020B0604020202020204" pitchFamily="34" charset="0"/>
              </a:rPr>
              <a:t> </a:t>
            </a:r>
            <a:r>
              <a:rPr lang="en-US" sz="2600" b="0" i="0" dirty="0">
                <a:solidFill>
                  <a:schemeClr val="bg1"/>
                </a:solidFill>
                <a:effectLst/>
                <a:latin typeface="Arial" panose="020B0604020202020204" pitchFamily="34" charset="0"/>
                <a:cs typeface="Arial" panose="020B0604020202020204" pitchFamily="34" charset="0"/>
              </a:rPr>
              <a:t>                 </a:t>
            </a:r>
            <a:r>
              <a:rPr lang="el-GR" sz="2600" b="0" i="0" dirty="0">
                <a:solidFill>
                  <a:schemeClr val="bg1"/>
                </a:solidFill>
                <a:effectLst/>
                <a:latin typeface="Arial" panose="020B0604020202020204" pitchFamily="34" charset="0"/>
                <a:cs typeface="Arial" panose="020B0604020202020204" pitchFamily="34" charset="0"/>
              </a:rPr>
              <a:t>και διατροφικές αξιολογήσεις</a:t>
            </a:r>
          </a:p>
        </p:txBody>
      </p:sp>
    </p:spTree>
    <p:extLst>
      <p:ext uri="{BB962C8B-B14F-4D97-AF65-F5344CB8AC3E}">
        <p14:creationId xmlns:p14="http://schemas.microsoft.com/office/powerpoint/2010/main" val="631103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85EA3"/>
        </a:solidFill>
        <a:effectLst/>
      </p:bgPr>
    </p:bg>
    <p:spTree>
      <p:nvGrpSpPr>
        <p:cNvPr id="1" name="">
          <a:extLst>
            <a:ext uri="{FF2B5EF4-FFF2-40B4-BE49-F238E27FC236}">
              <a16:creationId xmlns:a16="http://schemas.microsoft.com/office/drawing/2014/main" id="{3D9D65BE-1655-610F-12DD-FB1CE5712D8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4CC1189-26CC-BFBF-4EC6-FA4E88D48285}"/>
              </a:ext>
            </a:extLst>
          </p:cNvPr>
          <p:cNvSpPr/>
          <p:nvPr/>
        </p:nvSpPr>
        <p:spPr>
          <a:xfrm rot="-378541">
            <a:off x="-2423596" y="583792"/>
            <a:ext cx="17201471" cy="12416335"/>
          </a:xfrm>
          <a:custGeom>
            <a:avLst/>
            <a:gdLst/>
            <a:ahLst/>
            <a:cxnLst/>
            <a:rect l="l" t="t" r="r" b="b"/>
            <a:pathLst>
              <a:path w="17201471" h="12416335">
                <a:moveTo>
                  <a:pt x="0" y="0"/>
                </a:moveTo>
                <a:lnTo>
                  <a:pt x="17201472" y="0"/>
                </a:lnTo>
                <a:lnTo>
                  <a:pt x="17201472" y="12416335"/>
                </a:lnTo>
                <a:lnTo>
                  <a:pt x="0" y="12416335"/>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a:extLst>
              <a:ext uri="{FF2B5EF4-FFF2-40B4-BE49-F238E27FC236}">
                <a16:creationId xmlns:a16="http://schemas.microsoft.com/office/drawing/2014/main" id="{E7B6EADE-8877-8D99-DDFD-E0AE71FF4F97}"/>
              </a:ext>
            </a:extLst>
          </p:cNvPr>
          <p:cNvSpPr/>
          <p:nvPr/>
        </p:nvSpPr>
        <p:spPr>
          <a:xfrm>
            <a:off x="125103" y="2933700"/>
            <a:ext cx="4876800" cy="4800600"/>
          </a:xfrm>
          <a:custGeom>
            <a:avLst/>
            <a:gdLst/>
            <a:ahLst/>
            <a:cxnLst/>
            <a:rect l="l" t="t" r="r" b="b"/>
            <a:pathLst>
              <a:path w="8101652" h="7146971">
                <a:moveTo>
                  <a:pt x="0" y="0"/>
                </a:moveTo>
                <a:lnTo>
                  <a:pt x="8101652" y="0"/>
                </a:lnTo>
                <a:lnTo>
                  <a:pt x="8101652" y="7146971"/>
                </a:lnTo>
                <a:lnTo>
                  <a:pt x="0" y="7146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18D300E8-2CCB-1286-EA14-958D207007DE}"/>
              </a:ext>
            </a:extLst>
          </p:cNvPr>
          <p:cNvSpPr txBox="1"/>
          <p:nvPr/>
        </p:nvSpPr>
        <p:spPr>
          <a:xfrm>
            <a:off x="5001903" y="0"/>
            <a:ext cx="11753579" cy="1227516"/>
          </a:xfrm>
          <a:prstGeom prst="rect">
            <a:avLst/>
          </a:prstGeom>
        </p:spPr>
        <p:txBody>
          <a:bodyPr wrap="square" lIns="0" tIns="0" rIns="0" bIns="0" rtlCol="0" anchor="t">
            <a:spAutoFit/>
          </a:bodyPr>
          <a:lstStyle/>
          <a:p>
            <a:pPr marL="0" marR="0" lvl="0" indent="0" algn="l" defTabSz="914400" rtl="0" eaLnBrk="1" fontAlgn="auto" latinLnBrk="0" hangingPunct="1">
              <a:lnSpc>
                <a:spcPts val="10919"/>
              </a:lnSpc>
              <a:spcBef>
                <a:spcPts val="0"/>
              </a:spcBef>
              <a:spcAft>
                <a:spcPts val="0"/>
              </a:spcAft>
              <a:buClrTx/>
              <a:buSzTx/>
              <a:buFontTx/>
              <a:buNone/>
              <a:tabLst/>
              <a:defRPr/>
            </a:pPr>
            <a:r>
              <a:rPr kumimoji="0" lang="el-GR" sz="6000" b="1" i="0" u="none" strike="noStrike" kern="1200" cap="none" spc="0" normalizeH="0" baseline="0" noProof="0" dirty="0">
                <a:ln>
                  <a:noFill/>
                </a:ln>
                <a:solidFill>
                  <a:srgbClr val="FFFFFF"/>
                </a:solidFill>
                <a:effectLst/>
                <a:uLnTx/>
                <a:uFillTx/>
                <a:latin typeface="Arial" panose="020B0604020202020204" pitchFamily="34" charset="0"/>
                <a:ea typeface="Fredoka"/>
                <a:cs typeface="Arial" panose="020B0604020202020204" pitchFamily="34" charset="0"/>
                <a:sym typeface="Fredoka"/>
              </a:rPr>
              <a:t>Τμήμα Αθλητικής Ψυχολογίας</a:t>
            </a:r>
            <a:endParaRPr kumimoji="0" lang="en-US" sz="6000" b="0" i="0" u="none" strike="noStrike" kern="1200" cap="none" spc="0" normalizeH="0" baseline="0" noProof="0" dirty="0">
              <a:ln>
                <a:noFill/>
              </a:ln>
              <a:solidFill>
                <a:srgbClr val="FFFFFF"/>
              </a:solidFill>
              <a:effectLst/>
              <a:uLnTx/>
              <a:uFillTx/>
              <a:latin typeface="Fredoka"/>
              <a:ea typeface="Fredoka"/>
              <a:cs typeface="Fredoka"/>
              <a:sym typeface="Fredoka"/>
            </a:endParaRPr>
          </a:p>
        </p:txBody>
      </p:sp>
      <p:sp>
        <p:nvSpPr>
          <p:cNvPr id="19" name="Freeform 19">
            <a:extLst>
              <a:ext uri="{FF2B5EF4-FFF2-40B4-BE49-F238E27FC236}">
                <a16:creationId xmlns:a16="http://schemas.microsoft.com/office/drawing/2014/main" id="{38CEA385-3DA4-D94A-6EEF-487AF0082EDC}"/>
              </a:ext>
            </a:extLst>
          </p:cNvPr>
          <p:cNvSpPr/>
          <p:nvPr/>
        </p:nvSpPr>
        <p:spPr>
          <a:xfrm>
            <a:off x="15408008" y="-368448"/>
            <a:ext cx="2455053" cy="1397148"/>
          </a:xfrm>
          <a:custGeom>
            <a:avLst/>
            <a:gdLst/>
            <a:ahLst/>
            <a:cxnLst/>
            <a:rect l="l" t="t" r="r" b="b"/>
            <a:pathLst>
              <a:path w="2455053" h="1397148">
                <a:moveTo>
                  <a:pt x="0" y="0"/>
                </a:moveTo>
                <a:lnTo>
                  <a:pt x="2455053" y="0"/>
                </a:lnTo>
                <a:lnTo>
                  <a:pt x="2455053" y="1397148"/>
                </a:lnTo>
                <a:lnTo>
                  <a:pt x="0" y="1397148"/>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a:extLst>
              <a:ext uri="{FF2B5EF4-FFF2-40B4-BE49-F238E27FC236}">
                <a16:creationId xmlns:a16="http://schemas.microsoft.com/office/drawing/2014/main" id="{701DAA4B-E4FF-55DD-92E3-89CC9E1A358E}"/>
              </a:ext>
            </a:extLst>
          </p:cNvPr>
          <p:cNvSpPr/>
          <p:nvPr/>
        </p:nvSpPr>
        <p:spPr>
          <a:xfrm>
            <a:off x="-787125" y="190229"/>
            <a:ext cx="1574250" cy="895891"/>
          </a:xfrm>
          <a:custGeom>
            <a:avLst/>
            <a:gdLst/>
            <a:ahLst/>
            <a:cxnLst/>
            <a:rect l="l" t="t" r="r" b="b"/>
            <a:pathLst>
              <a:path w="1574250" h="895891">
                <a:moveTo>
                  <a:pt x="0" y="0"/>
                </a:moveTo>
                <a:lnTo>
                  <a:pt x="1574250" y="0"/>
                </a:lnTo>
                <a:lnTo>
                  <a:pt x="1574250" y="895892"/>
                </a:lnTo>
                <a:lnTo>
                  <a:pt x="0" y="895892"/>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69259EC1-F460-91E8-B3D3-6462812A404A}"/>
              </a:ext>
            </a:extLst>
          </p:cNvPr>
          <p:cNvSpPr txBox="1"/>
          <p:nvPr/>
        </p:nvSpPr>
        <p:spPr>
          <a:xfrm>
            <a:off x="5018963" y="2171700"/>
            <a:ext cx="11152497" cy="6955750"/>
          </a:xfrm>
          <a:prstGeom prst="rect">
            <a:avLst/>
          </a:prstGeom>
          <a:noFill/>
        </p:spPr>
        <p:txBody>
          <a:bodyPr wrap="square">
            <a:spAutoFit/>
          </a:bodyPr>
          <a:lstStyle/>
          <a:p>
            <a:pPr algn="l" fontAlgn="base">
              <a:buNone/>
            </a:pPr>
            <a:r>
              <a:rPr kumimoji="0" lang="el-GR"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l-GR" sz="2800" b="1" dirty="0">
                <a:solidFill>
                  <a:srgbClr val="1F497D">
                    <a:lumMod val="40000"/>
                    <a:lumOff val="60000"/>
                  </a:srgbClr>
                </a:solidFill>
                <a:latin typeface="Arial" panose="020B0604020202020204" pitchFamily="34" charset="0"/>
                <a:cs typeface="Arial" panose="020B0604020202020204" pitchFamily="34" charset="0"/>
              </a:rPr>
              <a:t>A. Ψυχοδιαγνωστική αξιολόγηση</a:t>
            </a:r>
          </a:p>
          <a:p>
            <a:pPr algn="l" fontAlgn="base">
              <a:buFont typeface="Arial" panose="020B0604020202020204" pitchFamily="34" charset="0"/>
              <a:buChar char="•"/>
            </a:pPr>
            <a:r>
              <a:rPr lang="el-GR" sz="2800" dirty="0">
                <a:solidFill>
                  <a:prstClr val="white"/>
                </a:solidFill>
                <a:latin typeface="Arial" panose="020B0604020202020204" pitchFamily="34" charset="0"/>
                <a:cs typeface="Arial" panose="020B0604020202020204" pitchFamily="34" charset="0"/>
              </a:rPr>
              <a:t> Λειτουργικές ικανότητες (επιδόσεις όρασης, ακοής)</a:t>
            </a:r>
          </a:p>
          <a:p>
            <a:pPr algn="l" fontAlgn="base">
              <a:buFont typeface="Arial" panose="020B0604020202020204" pitchFamily="34" charset="0"/>
              <a:buChar char="•"/>
            </a:pPr>
            <a:r>
              <a:rPr lang="el-GR" sz="2800" dirty="0">
                <a:solidFill>
                  <a:prstClr val="white"/>
                </a:solidFill>
                <a:latin typeface="Arial" panose="020B0604020202020204" pitchFamily="34" charset="0"/>
                <a:cs typeface="Arial" panose="020B0604020202020204" pitchFamily="34" charset="0"/>
              </a:rPr>
              <a:t> Ψυχοφυσιολογικές ικανότητες</a:t>
            </a:r>
          </a:p>
          <a:p>
            <a:pPr algn="l" fontAlgn="base">
              <a:buFont typeface="Arial" panose="020B0604020202020204" pitchFamily="34" charset="0"/>
              <a:buChar char="•"/>
            </a:pPr>
            <a:r>
              <a:rPr lang="el-GR" sz="2800" dirty="0">
                <a:solidFill>
                  <a:prstClr val="white"/>
                </a:solidFill>
                <a:latin typeface="Arial" panose="020B0604020202020204" pitchFamily="34" charset="0"/>
                <a:cs typeface="Arial" panose="020B0604020202020204" pitchFamily="34" charset="0"/>
              </a:rPr>
              <a:t>Χρόνος αντίδρασης σε όλες τις μορφές</a:t>
            </a:r>
          </a:p>
          <a:p>
            <a:pPr algn="l" fontAlgn="base">
              <a:buFont typeface="Arial" panose="020B0604020202020204" pitchFamily="34" charset="0"/>
              <a:buChar char="•"/>
            </a:pPr>
            <a:r>
              <a:rPr lang="el-GR" sz="2800" dirty="0">
                <a:solidFill>
                  <a:prstClr val="white"/>
                </a:solidFill>
                <a:latin typeface="Arial" panose="020B0604020202020204" pitchFamily="34" charset="0"/>
                <a:cs typeface="Arial" panose="020B0604020202020204" pitchFamily="34" charset="0"/>
              </a:rPr>
              <a:t> </a:t>
            </a:r>
            <a:r>
              <a:rPr lang="el-GR" sz="2800" dirty="0" err="1">
                <a:solidFill>
                  <a:prstClr val="white"/>
                </a:solidFill>
                <a:latin typeface="Arial" panose="020B0604020202020204" pitchFamily="34" charset="0"/>
                <a:cs typeface="Arial" panose="020B0604020202020204" pitchFamily="34" charset="0"/>
              </a:rPr>
              <a:t>Αισθητηριοκινητικές</a:t>
            </a:r>
            <a:r>
              <a:rPr lang="el-GR" sz="2800" dirty="0">
                <a:solidFill>
                  <a:prstClr val="white"/>
                </a:solidFill>
                <a:latin typeface="Arial" panose="020B0604020202020204" pitchFamily="34" charset="0"/>
                <a:cs typeface="Arial" panose="020B0604020202020204" pitchFamily="34" charset="0"/>
              </a:rPr>
              <a:t> ικανότητες</a:t>
            </a:r>
          </a:p>
          <a:p>
            <a:pPr algn="l" fontAlgn="base">
              <a:buFont typeface="Arial" panose="020B0604020202020204" pitchFamily="34" charset="0"/>
              <a:buChar char="•"/>
            </a:pPr>
            <a:r>
              <a:rPr lang="el-GR" sz="2800" dirty="0">
                <a:solidFill>
                  <a:prstClr val="white"/>
                </a:solidFill>
                <a:latin typeface="Arial" panose="020B0604020202020204" pitchFamily="34" charset="0"/>
                <a:cs typeface="Arial" panose="020B0604020202020204" pitchFamily="34" charset="0"/>
              </a:rPr>
              <a:t> Ψυχοκινητικές ικανότητες</a:t>
            </a:r>
          </a:p>
          <a:p>
            <a:pPr algn="l" fontAlgn="base">
              <a:buFont typeface="Arial" panose="020B0604020202020204" pitchFamily="34" charset="0"/>
              <a:buChar char="•"/>
            </a:pPr>
            <a:r>
              <a:rPr lang="el-GR" sz="2800" dirty="0">
                <a:solidFill>
                  <a:prstClr val="white"/>
                </a:solidFill>
                <a:latin typeface="Arial" panose="020B0604020202020204" pitchFamily="34" charset="0"/>
                <a:cs typeface="Arial" panose="020B0604020202020204" pitchFamily="34" charset="0"/>
              </a:rPr>
              <a:t> Αντίδραση </a:t>
            </a:r>
            <a:r>
              <a:rPr lang="en-US" sz="2800" dirty="0">
                <a:solidFill>
                  <a:prstClr val="white"/>
                </a:solidFill>
                <a:latin typeface="Arial" panose="020B0604020202020204" pitchFamily="34" charset="0"/>
                <a:cs typeface="Arial" panose="020B0604020202020204" pitchFamily="34" charset="0"/>
              </a:rPr>
              <a:t>s</a:t>
            </a:r>
            <a:r>
              <a:rPr lang="el-GR" sz="2800" dirty="0" err="1">
                <a:solidFill>
                  <a:prstClr val="white"/>
                </a:solidFill>
                <a:latin typeface="Arial" panose="020B0604020202020204" pitchFamily="34" charset="0"/>
                <a:cs typeface="Arial" panose="020B0604020202020204" pitchFamily="34" charset="0"/>
              </a:rPr>
              <a:t>tress</a:t>
            </a:r>
            <a:endParaRPr lang="el-GR" sz="2800" dirty="0">
              <a:solidFill>
                <a:prstClr val="white"/>
              </a:solidFill>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US" sz="2800" dirty="0">
                <a:solidFill>
                  <a:prstClr val="white"/>
                </a:solidFill>
                <a:latin typeface="Arial" panose="020B0604020202020204" pitchFamily="34" charset="0"/>
                <a:cs typeface="Arial" panose="020B0604020202020204" pitchFamily="34" charset="0"/>
              </a:rPr>
              <a:t> </a:t>
            </a:r>
            <a:r>
              <a:rPr lang="el-GR" sz="2800" dirty="0">
                <a:solidFill>
                  <a:prstClr val="white"/>
                </a:solidFill>
                <a:latin typeface="Arial" panose="020B0604020202020204" pitchFamily="34" charset="0"/>
                <a:cs typeface="Arial" panose="020B0604020202020204" pitchFamily="34" charset="0"/>
              </a:rPr>
              <a:t>Αξιολόγηση προσωπικότητας</a:t>
            </a:r>
          </a:p>
          <a:p>
            <a:pPr algn="l" fontAlgn="base">
              <a:buFont typeface="Arial" panose="020B0604020202020204" pitchFamily="34" charset="0"/>
              <a:buChar char="•"/>
            </a:pPr>
            <a:r>
              <a:rPr lang="en-US" sz="2800" dirty="0">
                <a:solidFill>
                  <a:prstClr val="white"/>
                </a:solidFill>
                <a:latin typeface="Arial" panose="020B0604020202020204" pitchFamily="34" charset="0"/>
                <a:cs typeface="Arial" panose="020B0604020202020204" pitchFamily="34" charset="0"/>
              </a:rPr>
              <a:t> </a:t>
            </a:r>
            <a:r>
              <a:rPr lang="el-GR" sz="2800" dirty="0">
                <a:solidFill>
                  <a:prstClr val="white"/>
                </a:solidFill>
                <a:latin typeface="Arial" panose="020B0604020202020204" pitchFamily="34" charset="0"/>
                <a:cs typeface="Arial" panose="020B0604020202020204" pitchFamily="34" charset="0"/>
              </a:rPr>
              <a:t>Αξιολόγηση ορίων ψυχικής καταπόνησης (σταθερότητα </a:t>
            </a:r>
            <a:r>
              <a:rPr lang="el-GR" sz="2800" dirty="0" err="1">
                <a:solidFill>
                  <a:prstClr val="white"/>
                </a:solidFill>
                <a:latin typeface="Arial" panose="020B0604020202020204" pitchFamily="34" charset="0"/>
                <a:cs typeface="Arial" panose="020B0604020202020204" pitchFamily="34" charset="0"/>
              </a:rPr>
              <a:t>stress</a:t>
            </a:r>
            <a:r>
              <a:rPr lang="el-GR" sz="2800" dirty="0">
                <a:solidFill>
                  <a:prstClr val="white"/>
                </a:solidFill>
                <a:latin typeface="Arial" panose="020B0604020202020204" pitchFamily="34" charset="0"/>
                <a:cs typeface="Arial" panose="020B0604020202020204" pitchFamily="34" charset="0"/>
              </a:rPr>
              <a:t>)</a:t>
            </a:r>
          </a:p>
          <a:p>
            <a:pPr algn="l" fontAlgn="base">
              <a:buFont typeface="Arial" panose="020B0604020202020204" pitchFamily="34" charset="0"/>
              <a:buChar char="•"/>
            </a:pPr>
            <a:r>
              <a:rPr lang="en-US" sz="2800" dirty="0">
                <a:solidFill>
                  <a:prstClr val="white"/>
                </a:solidFill>
                <a:latin typeface="Arial" panose="020B0604020202020204" pitchFamily="34" charset="0"/>
                <a:cs typeface="Arial" panose="020B0604020202020204" pitchFamily="34" charset="0"/>
              </a:rPr>
              <a:t> </a:t>
            </a:r>
            <a:r>
              <a:rPr lang="el-GR" sz="2800" dirty="0">
                <a:solidFill>
                  <a:prstClr val="white"/>
                </a:solidFill>
                <a:latin typeface="Arial" panose="020B0604020202020204" pitchFamily="34" charset="0"/>
                <a:cs typeface="Arial" panose="020B0604020202020204" pitchFamily="34" charset="0"/>
              </a:rPr>
              <a:t>Αξιολόγηση αντιληπτικών</a:t>
            </a:r>
            <a:r>
              <a:rPr lang="en-US" sz="2800" dirty="0">
                <a:solidFill>
                  <a:prstClr val="white"/>
                </a:solidFill>
                <a:latin typeface="Arial" panose="020B0604020202020204" pitchFamily="34" charset="0"/>
                <a:cs typeface="Arial" panose="020B0604020202020204" pitchFamily="34" charset="0"/>
              </a:rPr>
              <a:t>-</a:t>
            </a:r>
            <a:r>
              <a:rPr lang="el-GR" sz="2800" dirty="0">
                <a:solidFill>
                  <a:prstClr val="white"/>
                </a:solidFill>
                <a:latin typeface="Arial" panose="020B0604020202020204" pitchFamily="34" charset="0"/>
                <a:cs typeface="Arial" panose="020B0604020202020204" pitchFamily="34" charset="0"/>
              </a:rPr>
              <a:t>γνωστικών και βουλητικών ικανοτήτων</a:t>
            </a:r>
          </a:p>
          <a:p>
            <a:pPr algn="l" fontAlgn="base">
              <a:buNone/>
            </a:pPr>
            <a:endParaRPr lang="en-US" sz="2800" b="1" dirty="0">
              <a:solidFill>
                <a:srgbClr val="1F497D">
                  <a:lumMod val="40000"/>
                  <a:lumOff val="60000"/>
                </a:srgbClr>
              </a:solidFill>
              <a:latin typeface="Arial" panose="020B0604020202020204" pitchFamily="34" charset="0"/>
              <a:cs typeface="Arial" panose="020B0604020202020204" pitchFamily="34" charset="0"/>
            </a:endParaRPr>
          </a:p>
          <a:p>
            <a:pPr algn="l" fontAlgn="base">
              <a:buNone/>
            </a:pPr>
            <a:r>
              <a:rPr lang="el-GR" sz="2800" b="1" dirty="0">
                <a:solidFill>
                  <a:srgbClr val="1F497D">
                    <a:lumMod val="40000"/>
                    <a:lumOff val="60000"/>
                  </a:srgbClr>
                </a:solidFill>
                <a:latin typeface="Arial" panose="020B0604020202020204" pitchFamily="34" charset="0"/>
                <a:cs typeface="Arial" panose="020B0604020202020204" pitchFamily="34" charset="0"/>
              </a:rPr>
              <a:t>Β. Συμβουλευτική αγωνιστική αγωγή</a:t>
            </a:r>
            <a:endParaRPr lang="en-US" sz="2800" b="1" dirty="0">
              <a:solidFill>
                <a:srgbClr val="1F497D">
                  <a:lumMod val="40000"/>
                  <a:lumOff val="60000"/>
                </a:srgbClr>
              </a:solidFill>
              <a:latin typeface="Arial" panose="020B0604020202020204" pitchFamily="34" charset="0"/>
              <a:cs typeface="Arial" panose="020B0604020202020204" pitchFamily="34" charset="0"/>
            </a:endParaRPr>
          </a:p>
          <a:p>
            <a:pPr algn="l" fontAlgn="base">
              <a:buNone/>
            </a:pPr>
            <a:endParaRPr lang="el-GR" sz="2800" b="1" dirty="0">
              <a:solidFill>
                <a:srgbClr val="1F497D">
                  <a:lumMod val="40000"/>
                  <a:lumOff val="60000"/>
                </a:srgbClr>
              </a:solidFill>
              <a:latin typeface="Arial" panose="020B0604020202020204" pitchFamily="34" charset="0"/>
              <a:cs typeface="Arial" panose="020B0604020202020204" pitchFamily="34" charset="0"/>
            </a:endParaRPr>
          </a:p>
          <a:p>
            <a:pPr algn="l" fontAlgn="base"/>
            <a:r>
              <a:rPr lang="el-GR" sz="2800" b="1" dirty="0">
                <a:solidFill>
                  <a:srgbClr val="1F497D">
                    <a:lumMod val="40000"/>
                    <a:lumOff val="60000"/>
                  </a:srgbClr>
                </a:solidFill>
                <a:latin typeface="Arial" panose="020B0604020202020204" pitchFamily="34" charset="0"/>
                <a:cs typeface="Arial" panose="020B0604020202020204" pitchFamily="34" charset="0"/>
              </a:rPr>
              <a:t>Γ. Ψυχική προετοιμασία και εφαρμογή </a:t>
            </a:r>
            <a:r>
              <a:rPr lang="el-GR" sz="2800" b="1" dirty="0" err="1">
                <a:solidFill>
                  <a:srgbClr val="1F497D">
                    <a:lumMod val="40000"/>
                    <a:lumOff val="60000"/>
                  </a:srgbClr>
                </a:solidFill>
                <a:latin typeface="Arial" panose="020B0604020202020204" pitchFamily="34" charset="0"/>
                <a:cs typeface="Arial" panose="020B0604020202020204" pitchFamily="34" charset="0"/>
              </a:rPr>
              <a:t>ψυχορρυθμιστικών</a:t>
            </a:r>
            <a:r>
              <a:rPr lang="el-GR" sz="2800" b="1" dirty="0">
                <a:solidFill>
                  <a:srgbClr val="1F497D">
                    <a:lumMod val="40000"/>
                    <a:lumOff val="60000"/>
                  </a:srgbClr>
                </a:solidFill>
                <a:latin typeface="Arial" panose="020B0604020202020204" pitchFamily="34" charset="0"/>
                <a:cs typeface="Arial" panose="020B0604020202020204" pitchFamily="34" charset="0"/>
              </a:rPr>
              <a:t> μεθόδων</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l-GR"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35576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5EA3"/>
        </a:solidFill>
        <a:effectLst/>
      </p:bgPr>
    </p:bg>
    <p:spTree>
      <p:nvGrpSpPr>
        <p:cNvPr id="1" name="">
          <a:extLst>
            <a:ext uri="{FF2B5EF4-FFF2-40B4-BE49-F238E27FC236}">
              <a16:creationId xmlns:a16="http://schemas.microsoft.com/office/drawing/2014/main" id="{501D573D-CD44-454F-99F6-4131D43B62D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5A88DAB-6611-669A-CBB6-DA21C94F2C4B}"/>
              </a:ext>
            </a:extLst>
          </p:cNvPr>
          <p:cNvSpPr/>
          <p:nvPr/>
        </p:nvSpPr>
        <p:spPr>
          <a:xfrm>
            <a:off x="3581400" y="-1485900"/>
            <a:ext cx="17240730" cy="14607600"/>
          </a:xfrm>
          <a:custGeom>
            <a:avLst/>
            <a:gdLst/>
            <a:ahLst/>
            <a:cxnLst/>
            <a:rect l="l" t="t" r="r" b="b"/>
            <a:pathLst>
              <a:path w="17240730" h="14607600">
                <a:moveTo>
                  <a:pt x="0" y="0"/>
                </a:moveTo>
                <a:lnTo>
                  <a:pt x="17240730" y="0"/>
                </a:lnTo>
                <a:lnTo>
                  <a:pt x="17240730" y="14607600"/>
                </a:lnTo>
                <a:lnTo>
                  <a:pt x="0" y="14607600"/>
                </a:lnTo>
                <a:lnTo>
                  <a:pt x="0" y="0"/>
                </a:lnTo>
                <a:close/>
              </a:path>
            </a:pathLst>
          </a:custGeom>
          <a:blipFill>
            <a:blip r:embed="rId2">
              <a:alphaModFix amt="60000"/>
              <a:extLst>
                <a:ext uri="{96DAC541-7B7A-43D3-8B79-37D633B846F1}">
                  <asvg:svgBlip xmlns:asvg="http://schemas.microsoft.com/office/drawing/2016/SVG/main" r:embed="rId3"/>
                </a:ext>
              </a:extLst>
            </a:blip>
            <a:stretch>
              <a:fillRect/>
            </a:stretch>
          </a:blip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Montserrat Semi-Bold Italics"/>
              </a:rPr>
              <a:t>Αλέξανδρος Σωτηρίδης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Montserrat Semi-Bold Italics"/>
              </a:rPr>
              <a:t>Εργοφυσιολόγος</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Montserrat Semi-Bold Italics"/>
            </a:endParaRPr>
          </a:p>
        </p:txBody>
      </p:sp>
      <p:sp>
        <p:nvSpPr>
          <p:cNvPr id="3" name="Freeform 3">
            <a:extLst>
              <a:ext uri="{FF2B5EF4-FFF2-40B4-BE49-F238E27FC236}">
                <a16:creationId xmlns:a16="http://schemas.microsoft.com/office/drawing/2014/main" id="{6EAA1F68-579A-BB23-E58F-C8C418A7CF36}"/>
              </a:ext>
            </a:extLst>
          </p:cNvPr>
          <p:cNvSpPr/>
          <p:nvPr/>
        </p:nvSpPr>
        <p:spPr>
          <a:xfrm rot="10022137">
            <a:off x="3114542" y="536167"/>
            <a:ext cx="16723353" cy="12071220"/>
          </a:xfrm>
          <a:custGeom>
            <a:avLst/>
            <a:gdLst/>
            <a:ahLst/>
            <a:cxnLst/>
            <a:rect l="l" t="t" r="r" b="b"/>
            <a:pathLst>
              <a:path w="16723353" h="12071220">
                <a:moveTo>
                  <a:pt x="0" y="0"/>
                </a:moveTo>
                <a:lnTo>
                  <a:pt x="16723353" y="0"/>
                </a:lnTo>
                <a:lnTo>
                  <a:pt x="16723353" y="12071220"/>
                </a:lnTo>
                <a:lnTo>
                  <a:pt x="0" y="12071220"/>
                </a:lnTo>
                <a:lnTo>
                  <a:pt x="0" y="0"/>
                </a:lnTo>
                <a:close/>
              </a:path>
            </a:pathLst>
          </a:custGeom>
          <a:blipFill>
            <a:blip r:embed="rId4">
              <a:alphaModFix amt="35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AD8642ED-C6CA-A151-EADC-33AC6E4EFFA1}"/>
              </a:ext>
            </a:extLst>
          </p:cNvPr>
          <p:cNvSpPr txBox="1"/>
          <p:nvPr/>
        </p:nvSpPr>
        <p:spPr>
          <a:xfrm>
            <a:off x="2491359" y="6743700"/>
            <a:ext cx="3454842" cy="123110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panose="020B0604020202020204" pitchFamily="34" charset="0"/>
                <a:ea typeface="Montserrat Semi-Bold Italics"/>
                <a:cs typeface="Arial" panose="020B0604020202020204" pitchFamily="34" charset="0"/>
                <a:sym typeface="Montserrat Semi-Bold Italics"/>
              </a:rPr>
              <a:t>Γεώργιος </a:t>
            </a:r>
            <a:r>
              <a:rPr kumimoji="0" lang="el-GR" sz="2000" b="1" i="0" u="none" strike="noStrike" kern="1200" cap="none" spc="0" normalizeH="0" baseline="0" noProof="0" dirty="0" err="1">
                <a:ln>
                  <a:noFill/>
                </a:ln>
                <a:solidFill>
                  <a:srgbClr val="FFFFFF"/>
                </a:solidFill>
                <a:effectLst/>
                <a:uLnTx/>
                <a:uFillTx/>
                <a:latin typeface="Arial" panose="020B0604020202020204" pitchFamily="34" charset="0"/>
                <a:ea typeface="Montserrat Semi-Bold Italics"/>
                <a:cs typeface="Arial" panose="020B0604020202020204" pitchFamily="34" charset="0"/>
                <a:sym typeface="Montserrat Semi-Bold Italics"/>
              </a:rPr>
              <a:t>Σουρβίνος</a:t>
            </a:r>
            <a:r>
              <a:rPr kumimoji="0" lang="el-GR" sz="2000" b="1" i="0" u="none" strike="noStrike" kern="1200" cap="none" spc="0" normalizeH="0" baseline="0" noProof="0" dirty="0">
                <a:ln>
                  <a:noFill/>
                </a:ln>
                <a:solidFill>
                  <a:srgbClr val="FFFFFF"/>
                </a:solidFill>
                <a:effectLst/>
                <a:uLnTx/>
                <a:uFillTx/>
                <a:latin typeface="Arial" panose="020B0604020202020204" pitchFamily="34" charset="0"/>
                <a:ea typeface="Montserrat Semi-Bold Italics"/>
                <a:cs typeface="Arial" panose="020B0604020202020204" pitchFamily="34" charset="0"/>
                <a:sym typeface="Montserrat Semi-Bold Itali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4F81BD">
                    <a:lumMod val="40000"/>
                    <a:lumOff val="60000"/>
                  </a:srgbClr>
                </a:solidFill>
                <a:effectLst/>
                <a:uLnTx/>
                <a:uFillTx/>
                <a:latin typeface="Arial" panose="020B0604020202020204" pitchFamily="34" charset="0"/>
                <a:ea typeface="Montserrat Semi-Bold Italics"/>
                <a:cs typeface="Arial" panose="020B0604020202020204" pitchFamily="34" charset="0"/>
                <a:sym typeface="Montserrat Semi-Bold Italics"/>
              </a:rPr>
              <a:t>Διευθυντής ΕΚΑΕ</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panose="020B0604020202020204" pitchFamily="34" charset="0"/>
                <a:ea typeface="Montserrat Semi-Bold Italics"/>
                <a:cs typeface="Arial" panose="020B0604020202020204" pitchFamily="34" charset="0"/>
                <a:sym typeface="Montserrat Semi-Bold Italics"/>
              </a:rPr>
              <a:t>Καθηγητής Κλινικής Ιολογίας Παν. Κρήτης</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ontserrat Semi-Bold Italics"/>
              <a:cs typeface="Arial" panose="020B0604020202020204" pitchFamily="34" charset="0"/>
              <a:sym typeface="Montserrat Semi-Bold Italics"/>
            </a:endParaRPr>
          </a:p>
        </p:txBody>
      </p:sp>
      <p:sp>
        <p:nvSpPr>
          <p:cNvPr id="11" name="TextBox 11">
            <a:extLst>
              <a:ext uri="{FF2B5EF4-FFF2-40B4-BE49-F238E27FC236}">
                <a16:creationId xmlns:a16="http://schemas.microsoft.com/office/drawing/2014/main" id="{DCAB5EB4-5C8C-B210-34D3-04816A51ED7A}"/>
              </a:ext>
            </a:extLst>
          </p:cNvPr>
          <p:cNvSpPr txBox="1"/>
          <p:nvPr/>
        </p:nvSpPr>
        <p:spPr>
          <a:xfrm>
            <a:off x="8540785" y="321612"/>
            <a:ext cx="8732370" cy="2999604"/>
          </a:xfrm>
          <a:prstGeom prst="rect">
            <a:avLst/>
          </a:prstGeom>
        </p:spPr>
        <p:txBody>
          <a:bodyPr lIns="0" tIns="0" rIns="0" bIns="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6800" b="1" i="0" u="none" strike="noStrike" kern="1200" cap="none" spc="0" normalizeH="0" baseline="0" noProof="0" dirty="0">
                <a:ln>
                  <a:noFill/>
                </a:ln>
                <a:solidFill>
                  <a:srgbClr val="FFFFFF"/>
                </a:solidFill>
                <a:effectLst/>
                <a:uLnTx/>
                <a:uFillTx/>
                <a:latin typeface="Arial" panose="020B0604020202020204" pitchFamily="34" charset="0"/>
                <a:ea typeface="Fredoka"/>
                <a:cs typeface="Arial" panose="020B0604020202020204" pitchFamily="34" charset="0"/>
                <a:sym typeface="Fredoka"/>
              </a:rPr>
              <a:t>Η ομάδα μας</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4400" b="1" i="0" u="none" strike="noStrike" kern="1200" cap="none" spc="0" normalizeH="0" baseline="0" noProof="0" dirty="0">
                <a:ln>
                  <a:noFill/>
                </a:ln>
                <a:solidFill>
                  <a:srgbClr val="1F497D">
                    <a:lumMod val="75000"/>
                  </a:srgbClr>
                </a:solidFill>
                <a:effectLst/>
                <a:uLnTx/>
                <a:uFillTx/>
                <a:latin typeface="Arial" panose="020B0604020202020204" pitchFamily="34" charset="0"/>
                <a:ea typeface="Fredoka"/>
                <a:cs typeface="Arial" panose="020B0604020202020204" pitchFamily="34" charset="0"/>
                <a:sym typeface="Fredoka"/>
              </a:rPr>
              <a:t>ΕΚΑΕ </a:t>
            </a:r>
            <a:r>
              <a:rPr kumimoji="0" lang="el-GR" sz="4400" b="1"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sym typeface="Fredoka"/>
              </a:rPr>
              <a:t>−</a:t>
            </a:r>
            <a:r>
              <a:rPr kumimoji="0" lang="el-GR" sz="4400" b="1" i="0" u="none" strike="noStrike" kern="1200" cap="none" spc="0" normalizeH="0" baseline="0" noProof="0" dirty="0">
                <a:ln>
                  <a:noFill/>
                </a:ln>
                <a:solidFill>
                  <a:srgbClr val="1F497D">
                    <a:lumMod val="75000"/>
                  </a:srgbClr>
                </a:solidFill>
                <a:effectLst/>
                <a:uLnTx/>
                <a:uFillTx/>
                <a:latin typeface="Arial" panose="020B0604020202020204" pitchFamily="34" charset="0"/>
                <a:ea typeface="Fredoka"/>
                <a:cs typeface="Arial" panose="020B0604020202020204" pitchFamily="34" charset="0"/>
                <a:sym typeface="Fredoka"/>
              </a:rPr>
              <a:t> Εργομετρικό Κέντρο </a:t>
            </a:r>
          </a:p>
          <a:p>
            <a:pPr marL="0" marR="0" lvl="0" indent="0" algn="r" defTabSz="914400" rtl="0" eaLnBrk="1" fontAlgn="auto" latinLnBrk="0" hangingPunct="1">
              <a:lnSpc>
                <a:spcPts val="10919"/>
              </a:lnSpc>
              <a:spcBef>
                <a:spcPts val="0"/>
              </a:spcBef>
              <a:spcAft>
                <a:spcPts val="0"/>
              </a:spcAft>
              <a:buClrTx/>
              <a:buSzTx/>
              <a:buFontTx/>
              <a:buNone/>
              <a:tabLst/>
              <a:defRPr/>
            </a:pPr>
            <a:endParaRPr kumimoji="0" lang="en-US" sz="7800" b="1" i="0" u="none" strike="noStrike" kern="1200" cap="none" spc="0" normalizeH="0" baseline="0" noProof="0" dirty="0">
              <a:ln>
                <a:noFill/>
              </a:ln>
              <a:solidFill>
                <a:srgbClr val="FFFFFF"/>
              </a:solidFill>
              <a:effectLst/>
              <a:uLnTx/>
              <a:uFillTx/>
              <a:latin typeface="Arial" panose="020B0604020202020204" pitchFamily="34" charset="0"/>
              <a:ea typeface="Fredoka"/>
              <a:cs typeface="Arial" panose="020B0604020202020204" pitchFamily="34" charset="0"/>
              <a:sym typeface="Fredoka"/>
            </a:endParaRPr>
          </a:p>
        </p:txBody>
      </p:sp>
      <p:sp>
        <p:nvSpPr>
          <p:cNvPr id="17" name="TextBox 17">
            <a:extLst>
              <a:ext uri="{FF2B5EF4-FFF2-40B4-BE49-F238E27FC236}">
                <a16:creationId xmlns:a16="http://schemas.microsoft.com/office/drawing/2014/main" id="{38C5005D-79A0-2AC3-8ED2-B4BDE0D856AE}"/>
              </a:ext>
            </a:extLst>
          </p:cNvPr>
          <p:cNvSpPr txBox="1"/>
          <p:nvPr/>
        </p:nvSpPr>
        <p:spPr>
          <a:xfrm>
            <a:off x="7505465" y="4754498"/>
            <a:ext cx="3454842" cy="923330"/>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Montserrat Semi-Bold Italics"/>
              </a:rPr>
              <a:t>Γρηγόρης Νεδέλκος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4F81BD">
                    <a:lumMod val="40000"/>
                    <a:lumOff val="60000"/>
                  </a:srgbClr>
                </a:solidFill>
                <a:effectLst/>
                <a:uLnTx/>
                <a:uFillTx/>
                <a:latin typeface="Arial" panose="020B0604020202020204" pitchFamily="34" charset="0"/>
                <a:ea typeface="+mn-ea"/>
                <a:cs typeface="Arial" panose="020B0604020202020204" pitchFamily="34" charset="0"/>
                <a:sym typeface="Montserrat Semi-Bold Italics"/>
              </a:rPr>
              <a:t>Τμηματάρχης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Montserrat Semi-Bold Italics"/>
              </a:rPr>
              <a:t>Χημικός</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Montserrat Semi-Bold Italics"/>
            </a:endParaRPr>
          </a:p>
        </p:txBody>
      </p:sp>
      <p:sp>
        <p:nvSpPr>
          <p:cNvPr id="23" name="TextBox 23">
            <a:extLst>
              <a:ext uri="{FF2B5EF4-FFF2-40B4-BE49-F238E27FC236}">
                <a16:creationId xmlns:a16="http://schemas.microsoft.com/office/drawing/2014/main" id="{B60301F3-3E22-2BCA-7934-8A029E53DD89}"/>
              </a:ext>
            </a:extLst>
          </p:cNvPr>
          <p:cNvSpPr txBox="1"/>
          <p:nvPr/>
        </p:nvSpPr>
        <p:spPr>
          <a:xfrm>
            <a:off x="7639530" y="8707810"/>
            <a:ext cx="3454842" cy="615553"/>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Montserrat Semi-Bold Italics"/>
              </a:rPr>
              <a:t>Γεώργιος </a:t>
            </a:r>
            <a:r>
              <a:rPr kumimoji="0" lang="el-GR" sz="20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sym typeface="Montserrat Semi-Bold Italics"/>
              </a:rPr>
              <a:t>Μαριδάκης</a:t>
            </a:r>
            <a:endParaRPr kumimoji="0" lang="el-GR"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Montserrat Semi-Bold Itali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Montserrat Semi-Bold Italics"/>
              </a:rPr>
              <a:t>Χημικός</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Montserrat Semi-Bold Italics"/>
            </a:endParaRPr>
          </a:p>
        </p:txBody>
      </p:sp>
      <p:sp>
        <p:nvSpPr>
          <p:cNvPr id="25" name="Freeform 25">
            <a:extLst>
              <a:ext uri="{FF2B5EF4-FFF2-40B4-BE49-F238E27FC236}">
                <a16:creationId xmlns:a16="http://schemas.microsoft.com/office/drawing/2014/main" id="{E08E020B-C359-110A-56DB-7846897BFD75}"/>
              </a:ext>
            </a:extLst>
          </p:cNvPr>
          <p:cNvSpPr/>
          <p:nvPr/>
        </p:nvSpPr>
        <p:spPr>
          <a:xfrm>
            <a:off x="-1227526" y="1028700"/>
            <a:ext cx="2455053" cy="1397148"/>
          </a:xfrm>
          <a:custGeom>
            <a:avLst/>
            <a:gdLst/>
            <a:ahLst/>
            <a:cxnLst/>
            <a:rect l="l" t="t" r="r" b="b"/>
            <a:pathLst>
              <a:path w="2455053" h="1397148">
                <a:moveTo>
                  <a:pt x="0" y="0"/>
                </a:moveTo>
                <a:lnTo>
                  <a:pt x="2455052" y="0"/>
                </a:lnTo>
                <a:lnTo>
                  <a:pt x="2455052" y="1397148"/>
                </a:lnTo>
                <a:lnTo>
                  <a:pt x="0" y="1397148"/>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a:extLst>
              <a:ext uri="{FF2B5EF4-FFF2-40B4-BE49-F238E27FC236}">
                <a16:creationId xmlns:a16="http://schemas.microsoft.com/office/drawing/2014/main" id="{3E4A719E-EFD8-E729-D88E-9B5500022BAF}"/>
              </a:ext>
            </a:extLst>
          </p:cNvPr>
          <p:cNvSpPr/>
          <p:nvPr/>
        </p:nvSpPr>
        <p:spPr>
          <a:xfrm>
            <a:off x="8881467" y="593515"/>
            <a:ext cx="1574250" cy="895891"/>
          </a:xfrm>
          <a:custGeom>
            <a:avLst/>
            <a:gdLst/>
            <a:ahLst/>
            <a:cxnLst/>
            <a:rect l="l" t="t" r="r" b="b"/>
            <a:pathLst>
              <a:path w="1574250" h="895891">
                <a:moveTo>
                  <a:pt x="0" y="0"/>
                </a:moveTo>
                <a:lnTo>
                  <a:pt x="1574250" y="0"/>
                </a:lnTo>
                <a:lnTo>
                  <a:pt x="1574250" y="895892"/>
                </a:lnTo>
                <a:lnTo>
                  <a:pt x="0" y="895892"/>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Box 9">
            <a:extLst>
              <a:ext uri="{FF2B5EF4-FFF2-40B4-BE49-F238E27FC236}">
                <a16:creationId xmlns:a16="http://schemas.microsoft.com/office/drawing/2014/main" id="{C78937EB-25F9-DE08-4635-20FB53B50194}"/>
              </a:ext>
            </a:extLst>
          </p:cNvPr>
          <p:cNvSpPr txBox="1"/>
          <p:nvPr/>
        </p:nvSpPr>
        <p:spPr>
          <a:xfrm>
            <a:off x="11015860" y="4749326"/>
            <a:ext cx="3454842" cy="61555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panose="020B0604020202020204" pitchFamily="34" charset="0"/>
                <a:ea typeface="Montserrat Semi-Bold Italics"/>
                <a:cs typeface="Arial" panose="020B0604020202020204" pitchFamily="34" charset="0"/>
                <a:sym typeface="Montserrat Semi-Bold Italics"/>
              </a:rPr>
              <a:t>Μαρία </a:t>
            </a:r>
            <a:r>
              <a:rPr kumimoji="0" lang="el-GR" sz="2000" b="1" i="0" u="none" strike="noStrike" kern="1200" cap="none" spc="0" normalizeH="0" baseline="0" noProof="0" dirty="0" err="1">
                <a:ln>
                  <a:noFill/>
                </a:ln>
                <a:solidFill>
                  <a:srgbClr val="FFFFFF"/>
                </a:solidFill>
                <a:effectLst/>
                <a:uLnTx/>
                <a:uFillTx/>
                <a:latin typeface="Arial" panose="020B0604020202020204" pitchFamily="34" charset="0"/>
                <a:ea typeface="Montserrat Semi-Bold Italics"/>
                <a:cs typeface="Arial" panose="020B0604020202020204" pitchFamily="34" charset="0"/>
                <a:sym typeface="Montserrat Semi-Bold Italics"/>
              </a:rPr>
              <a:t>Χανιωτάκη</a:t>
            </a:r>
            <a:endParaRPr kumimoji="0" lang="el-GR" sz="2000" b="1" i="0" u="none" strike="noStrike" kern="1200" cap="none" spc="0" normalizeH="0" baseline="0" noProof="0" dirty="0">
              <a:ln>
                <a:noFill/>
              </a:ln>
              <a:solidFill>
                <a:srgbClr val="FFFFFF"/>
              </a:solidFill>
              <a:effectLst/>
              <a:uLnTx/>
              <a:uFillTx/>
              <a:latin typeface="Arial" panose="020B0604020202020204" pitchFamily="34" charset="0"/>
              <a:ea typeface="Montserrat Semi-Bold Italics"/>
              <a:cs typeface="Arial" panose="020B0604020202020204" pitchFamily="34" charset="0"/>
              <a:sym typeface="Montserrat Semi-Bold Itali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panose="020B0604020202020204" pitchFamily="34" charset="0"/>
                <a:ea typeface="Montserrat Semi-Bold Italics"/>
                <a:cs typeface="Arial" panose="020B0604020202020204" pitchFamily="34" charset="0"/>
                <a:sym typeface="Montserrat Semi-Bold Italics"/>
              </a:rPr>
              <a:t>Χημικός </a:t>
            </a:r>
          </a:p>
        </p:txBody>
      </p:sp>
      <p:sp>
        <p:nvSpPr>
          <p:cNvPr id="28" name="TextBox 9">
            <a:extLst>
              <a:ext uri="{FF2B5EF4-FFF2-40B4-BE49-F238E27FC236}">
                <a16:creationId xmlns:a16="http://schemas.microsoft.com/office/drawing/2014/main" id="{3924E987-0737-B32A-A800-31FE7707C9B5}"/>
              </a:ext>
            </a:extLst>
          </p:cNvPr>
          <p:cNvSpPr txBox="1"/>
          <p:nvPr/>
        </p:nvSpPr>
        <p:spPr>
          <a:xfrm>
            <a:off x="14558022" y="4778192"/>
            <a:ext cx="3454842" cy="61555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panose="020B0604020202020204" pitchFamily="34" charset="0"/>
                <a:ea typeface="Montserrat Semi-Bold Italics"/>
                <a:cs typeface="Arial" panose="020B0604020202020204" pitchFamily="34" charset="0"/>
                <a:sym typeface="Montserrat Semi-Bold Italics"/>
              </a:rPr>
              <a:t>Ευάγγελος </a:t>
            </a:r>
            <a:r>
              <a:rPr kumimoji="0" lang="el-GR" sz="2000" b="1" i="0" u="none" strike="noStrike" kern="1200" cap="none" spc="0" normalizeH="0" baseline="0" noProof="0" dirty="0" err="1">
                <a:ln>
                  <a:noFill/>
                </a:ln>
                <a:solidFill>
                  <a:srgbClr val="FFFFFF"/>
                </a:solidFill>
                <a:effectLst/>
                <a:uLnTx/>
                <a:uFillTx/>
                <a:latin typeface="Arial" panose="020B0604020202020204" pitchFamily="34" charset="0"/>
                <a:ea typeface="Montserrat Semi-Bold Italics"/>
                <a:cs typeface="Arial" panose="020B0604020202020204" pitchFamily="34" charset="0"/>
                <a:sym typeface="Montserrat Semi-Bold Italics"/>
              </a:rPr>
              <a:t>Άντζακας</a:t>
            </a:r>
            <a:r>
              <a:rPr kumimoji="0" lang="el-GR" sz="2000" b="1" i="0" u="none" strike="noStrike" kern="1200" cap="none" spc="0" normalizeH="0" baseline="0" noProof="0" dirty="0">
                <a:ln>
                  <a:noFill/>
                </a:ln>
                <a:solidFill>
                  <a:srgbClr val="FFFFFF"/>
                </a:solidFill>
                <a:effectLst/>
                <a:uLnTx/>
                <a:uFillTx/>
                <a:latin typeface="Arial" panose="020B0604020202020204" pitchFamily="34" charset="0"/>
                <a:ea typeface="Montserrat Semi-Bold Italics"/>
                <a:cs typeface="Arial" panose="020B0604020202020204" pitchFamily="34" charset="0"/>
                <a:sym typeface="Montserrat Semi-Bold Italics"/>
              </a:rPr>
              <a:t> Τεχνικός</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ontserrat Semi-Bold Italics"/>
              <a:cs typeface="Arial" panose="020B0604020202020204" pitchFamily="34" charset="0"/>
              <a:sym typeface="Montserrat Semi-Bold Italics"/>
            </a:endParaRPr>
          </a:p>
        </p:txBody>
      </p:sp>
      <p:sp>
        <p:nvSpPr>
          <p:cNvPr id="37" name="TextBox 9">
            <a:extLst>
              <a:ext uri="{FF2B5EF4-FFF2-40B4-BE49-F238E27FC236}">
                <a16:creationId xmlns:a16="http://schemas.microsoft.com/office/drawing/2014/main" id="{487BDFCD-C149-AD16-6A0E-576AA20332BF}"/>
              </a:ext>
            </a:extLst>
          </p:cNvPr>
          <p:cNvSpPr txBox="1"/>
          <p:nvPr/>
        </p:nvSpPr>
        <p:spPr>
          <a:xfrm>
            <a:off x="10960307" y="8767600"/>
            <a:ext cx="3454842" cy="61555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Montserrat Semi-Bold Italics"/>
              </a:rPr>
              <a:t>Αλέξανδρος </a:t>
            </a:r>
            <a:r>
              <a:rPr kumimoji="0" lang="el-GR"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Montserrat Semi-Bold Italics"/>
              </a:rPr>
              <a:t>Σωτηρίδης</a:t>
            </a:r>
            <a:r>
              <a:rPr kumimoji="0" lang="el-G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Montserrat Semi-Bold Itali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Montserrat Semi-Bold Italics"/>
              </a:rPr>
              <a:t>Εργοφυσιολόγος</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Montserrat Semi-Bold Italics"/>
            </a:endParaRPr>
          </a:p>
        </p:txBody>
      </p:sp>
      <p:sp>
        <p:nvSpPr>
          <p:cNvPr id="38" name="TextBox 9">
            <a:extLst>
              <a:ext uri="{FF2B5EF4-FFF2-40B4-BE49-F238E27FC236}">
                <a16:creationId xmlns:a16="http://schemas.microsoft.com/office/drawing/2014/main" id="{7C0042EE-9885-A8B3-9C34-53B71752EB51}"/>
              </a:ext>
            </a:extLst>
          </p:cNvPr>
          <p:cNvSpPr txBox="1"/>
          <p:nvPr/>
        </p:nvSpPr>
        <p:spPr>
          <a:xfrm>
            <a:off x="14470702" y="8742941"/>
            <a:ext cx="3454842" cy="61555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Montserrat Semi-Bold Italics"/>
              </a:rPr>
              <a:t>Αναλίνα</a:t>
            </a:r>
            <a:r>
              <a:rPr kumimoji="0" lang="el-G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Montserrat Semi-Bold Italics"/>
              </a:rPr>
              <a:t> Εμμανουήλ</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Montserrat Semi-Bold Italics"/>
              </a:rPr>
              <a:t>Εμβιομηχανικός</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Montserrat Semi-Bold Italics"/>
            </a:endParaRPr>
          </a:p>
        </p:txBody>
      </p:sp>
      <p:pic>
        <p:nvPicPr>
          <p:cNvPr id="40" name="Εικόνα 39" descr="Εικόνα που περιέχει ανθρώπινο πρόσωπο, μέτωπο, άτομο, πιγούνι&#10;&#10;Το περιεχόμενο που δημιουργείται από τεχνολογία AI ενδέχεται να είναι εσφαλμένο.">
            <a:extLst>
              <a:ext uri="{FF2B5EF4-FFF2-40B4-BE49-F238E27FC236}">
                <a16:creationId xmlns:a16="http://schemas.microsoft.com/office/drawing/2014/main" id="{875CDA5A-635B-8633-0A6A-38E32E66E0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40785" y="6329172"/>
            <a:ext cx="1424508" cy="2294603"/>
          </a:xfrm>
          <a:prstGeom prst="rect">
            <a:avLst/>
          </a:prstGeom>
        </p:spPr>
      </p:pic>
      <p:pic>
        <p:nvPicPr>
          <p:cNvPr id="46" name="Εικόνα 45" descr="Εικόνα που περιέχει άτομο, ανθρώπινο πρόσωπο, ρουχισμός, γραβάτα&#10;&#10;Το περιεχόμενο που δημιουργείται από τεχνολογία AI ενδέχεται να είναι εσφαλμένο.">
            <a:extLst>
              <a:ext uri="{FF2B5EF4-FFF2-40B4-BE49-F238E27FC236}">
                <a16:creationId xmlns:a16="http://schemas.microsoft.com/office/drawing/2014/main" id="{462457A4-DD25-058E-144C-8CA74F37596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12068" y="3720622"/>
            <a:ext cx="1813424" cy="2845755"/>
          </a:xfrm>
          <a:prstGeom prst="rect">
            <a:avLst/>
          </a:prstGeom>
        </p:spPr>
      </p:pic>
      <p:pic>
        <p:nvPicPr>
          <p:cNvPr id="49" name="Εικόνα 48" descr="Εικόνα που περιέχει ανθρώπινο πρόσωπο, άτομο, μπλούζα, μέτωπο&#10;&#10;Το περιεχόμενο που δημιουργείται από τεχνολογία AI ενδέχεται να είναι εσφαλμένο.">
            <a:extLst>
              <a:ext uri="{FF2B5EF4-FFF2-40B4-BE49-F238E27FC236}">
                <a16:creationId xmlns:a16="http://schemas.microsoft.com/office/drawing/2014/main" id="{725E9D6D-7A8D-280B-C589-098C7EEFA96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353525" y="2286960"/>
            <a:ext cx="1578089" cy="2310921"/>
          </a:xfrm>
          <a:prstGeom prst="rect">
            <a:avLst/>
          </a:prstGeom>
        </p:spPr>
      </p:pic>
      <p:pic>
        <p:nvPicPr>
          <p:cNvPr id="59" name="Εικόνα 58" descr="Εικόνα που περιέχει ανθρώπινο πρόσωπο, άτομο, χαμόγελο, ρουχισμός&#10;&#10;Το περιεχόμενο που δημιουργείται από τεχνολογία AI ενδέχεται να είναι εσφαλμένο.">
            <a:extLst>
              <a:ext uri="{FF2B5EF4-FFF2-40B4-BE49-F238E27FC236}">
                <a16:creationId xmlns:a16="http://schemas.microsoft.com/office/drawing/2014/main" id="{A98C5E62-7666-1D9D-61A1-EB2FB9D84D5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524052" y="6304513"/>
            <a:ext cx="1522782" cy="2294603"/>
          </a:xfrm>
          <a:prstGeom prst="rect">
            <a:avLst/>
          </a:prstGeom>
        </p:spPr>
      </p:pic>
      <p:pic>
        <p:nvPicPr>
          <p:cNvPr id="7" name="Εικόνα 6" descr="Εικόνα που περιέχει ανθρώπινο πρόσωπο, άτομο, ρουχισμός, αξεσουάρ μόδας&#10;&#10;Το περιεχόμενο που δημιουργείται από τεχνολογία AI ενδέχεται να είναι εσφαλμένο.">
            <a:extLst>
              <a:ext uri="{FF2B5EF4-FFF2-40B4-BE49-F238E27FC236}">
                <a16:creationId xmlns:a16="http://schemas.microsoft.com/office/drawing/2014/main" id="{BFBBF26E-BC97-3E48-A76C-87626FB7570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932065" y="2306189"/>
            <a:ext cx="1515465" cy="2294603"/>
          </a:xfrm>
          <a:prstGeom prst="rect">
            <a:avLst/>
          </a:prstGeom>
        </p:spPr>
      </p:pic>
      <p:pic>
        <p:nvPicPr>
          <p:cNvPr id="10" name="Εικόνα 9" descr="Εικόνα που περιέχει ανθρώπινο πρόσωπο, άτομο, ανθρώπινη γενειάδα, σαγόνι&#10;&#10;Το περιεχόμενο που δημιουργείται από τεχνολογία AI ενδέχεται να είναι εσφαλμένο.">
            <a:extLst>
              <a:ext uri="{FF2B5EF4-FFF2-40B4-BE49-F238E27FC236}">
                <a16:creationId xmlns:a16="http://schemas.microsoft.com/office/drawing/2014/main" id="{29B5C957-3484-C595-7EA6-CE6CBF2A4D1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932065" y="6304512"/>
            <a:ext cx="1505155" cy="2294603"/>
          </a:xfrm>
          <a:prstGeom prst="rect">
            <a:avLst/>
          </a:prstGeom>
        </p:spPr>
      </p:pic>
      <p:pic>
        <p:nvPicPr>
          <p:cNvPr id="13" name="Εικόνα 12" descr="Εικόνα που περιέχει ανθρώπινο πρόσωπο, άτομο, πορτραίτο, ρουχισμός&#10;&#10;Το περιεχόμενο που δημιουργείται από τεχνολογία AI ενδέχεται να είναι εσφαλμένο.">
            <a:extLst>
              <a:ext uri="{FF2B5EF4-FFF2-40B4-BE49-F238E27FC236}">
                <a16:creationId xmlns:a16="http://schemas.microsoft.com/office/drawing/2014/main" id="{D3202BDE-D53E-5621-3A79-FA491FC7294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86988" y="2278733"/>
            <a:ext cx="1518302" cy="2290468"/>
          </a:xfrm>
          <a:prstGeom prst="rect">
            <a:avLst/>
          </a:prstGeom>
        </p:spPr>
      </p:pic>
    </p:spTree>
    <p:extLst>
      <p:ext uri="{BB962C8B-B14F-4D97-AF65-F5344CB8AC3E}">
        <p14:creationId xmlns:p14="http://schemas.microsoft.com/office/powerpoint/2010/main" val="354544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85EA3"/>
        </a:solidFill>
        <a:effectLst/>
      </p:bgPr>
    </p:bg>
    <p:spTree>
      <p:nvGrpSpPr>
        <p:cNvPr id="1" name=""/>
        <p:cNvGrpSpPr/>
        <p:nvPr/>
      </p:nvGrpSpPr>
      <p:grpSpPr>
        <a:xfrm>
          <a:off x="0" y="0"/>
          <a:ext cx="0" cy="0"/>
          <a:chOff x="0" y="0"/>
          <a:chExt cx="0" cy="0"/>
        </a:xfrm>
      </p:grpSpPr>
      <p:sp>
        <p:nvSpPr>
          <p:cNvPr id="2" name="Freeform 2"/>
          <p:cNvSpPr/>
          <p:nvPr/>
        </p:nvSpPr>
        <p:spPr>
          <a:xfrm>
            <a:off x="3581400" y="-1485900"/>
            <a:ext cx="17240730" cy="14607600"/>
          </a:xfrm>
          <a:custGeom>
            <a:avLst/>
            <a:gdLst/>
            <a:ahLst/>
            <a:cxnLst/>
            <a:rect l="l" t="t" r="r" b="b"/>
            <a:pathLst>
              <a:path w="17240730" h="14607600">
                <a:moveTo>
                  <a:pt x="0" y="0"/>
                </a:moveTo>
                <a:lnTo>
                  <a:pt x="17240730" y="0"/>
                </a:lnTo>
                <a:lnTo>
                  <a:pt x="17240730" y="14607600"/>
                </a:lnTo>
                <a:lnTo>
                  <a:pt x="0" y="14607600"/>
                </a:lnTo>
                <a:lnTo>
                  <a:pt x="0" y="0"/>
                </a:lnTo>
                <a:close/>
              </a:path>
            </a:pathLst>
          </a:custGeom>
          <a:blipFill>
            <a:blip r:embed="rId2">
              <a:alphaModFix amt="60000"/>
              <a:extLst>
                <a:ext uri="{96DAC541-7B7A-43D3-8B79-37D633B846F1}">
                  <asvg:svgBlip xmlns:asvg="http://schemas.microsoft.com/office/drawing/2016/SVG/main" r:embed="rId3"/>
                </a:ext>
              </a:extLst>
            </a:blip>
            <a:stretch>
              <a:fillRect/>
            </a:stretch>
          </a:blip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Montserrat Semi-Bold Italics"/>
              </a:rPr>
              <a:t>Αλέξανδρος Σωτηρίδης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Montserrat Semi-Bold Italics"/>
              </a:rPr>
              <a:t>Εργοφυσιολόγος</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Montserrat Semi-Bold Italics"/>
            </a:endParaRPr>
          </a:p>
        </p:txBody>
      </p:sp>
      <p:sp>
        <p:nvSpPr>
          <p:cNvPr id="3" name="Freeform 3"/>
          <p:cNvSpPr/>
          <p:nvPr/>
        </p:nvSpPr>
        <p:spPr>
          <a:xfrm rot="10022137">
            <a:off x="3114542" y="536167"/>
            <a:ext cx="16723353" cy="12071220"/>
          </a:xfrm>
          <a:custGeom>
            <a:avLst/>
            <a:gdLst/>
            <a:ahLst/>
            <a:cxnLst/>
            <a:rect l="l" t="t" r="r" b="b"/>
            <a:pathLst>
              <a:path w="16723353" h="12071220">
                <a:moveTo>
                  <a:pt x="0" y="0"/>
                </a:moveTo>
                <a:lnTo>
                  <a:pt x="16723353" y="0"/>
                </a:lnTo>
                <a:lnTo>
                  <a:pt x="16723353" y="12071220"/>
                </a:lnTo>
                <a:lnTo>
                  <a:pt x="0" y="12071220"/>
                </a:lnTo>
                <a:lnTo>
                  <a:pt x="0" y="0"/>
                </a:lnTo>
                <a:close/>
              </a:path>
            </a:pathLst>
          </a:custGeom>
          <a:blipFill>
            <a:blip r:embed="rId4">
              <a:alphaModFix amt="35000"/>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TextBox 11"/>
          <p:cNvSpPr txBox="1"/>
          <p:nvPr/>
        </p:nvSpPr>
        <p:spPr>
          <a:xfrm>
            <a:off x="7086600" y="321612"/>
            <a:ext cx="10186555" cy="2999604"/>
          </a:xfrm>
          <a:prstGeom prst="rect">
            <a:avLst/>
          </a:prstGeom>
        </p:spPr>
        <p:txBody>
          <a:bodyPr wrap="square" lIns="0" tIns="0" rIns="0" bIns="0" rtlCol="0" anchor="t">
            <a:spAutoFit/>
          </a:bodyPr>
          <a:lstStyle/>
          <a:p>
            <a:pPr algn="r"/>
            <a:r>
              <a:rPr lang="el-GR" sz="6800" b="1" dirty="0">
                <a:solidFill>
                  <a:srgbClr val="FFFFFF"/>
                </a:solidFill>
                <a:latin typeface="Arial" panose="020B0604020202020204" pitchFamily="34" charset="0"/>
                <a:ea typeface="Fredoka"/>
                <a:cs typeface="Arial" panose="020B0604020202020204" pitchFamily="34" charset="0"/>
                <a:sym typeface="Fredoka"/>
              </a:rPr>
              <a:t>Η ομάδα μας</a:t>
            </a:r>
          </a:p>
          <a:p>
            <a:r>
              <a:rPr lang="el-GR" sz="4400" b="1" dirty="0">
                <a:solidFill>
                  <a:schemeClr val="tx2">
                    <a:lumMod val="75000"/>
                  </a:schemeClr>
                </a:solidFill>
                <a:latin typeface="Arial" panose="020B0604020202020204" pitchFamily="34" charset="0"/>
                <a:ea typeface="Fredoka"/>
                <a:cs typeface="Arial" panose="020B0604020202020204" pitchFamily="34" charset="0"/>
                <a:sym typeface="Fredoka"/>
              </a:rPr>
              <a:t>ΕΚΑΕ </a:t>
            </a:r>
            <a:r>
              <a:rPr lang="el-GR" sz="4400" b="1" dirty="0">
                <a:solidFill>
                  <a:schemeClr val="tx2">
                    <a:lumMod val="75000"/>
                  </a:schemeClr>
                </a:solidFill>
                <a:latin typeface="Arial" panose="020B0604020202020204" pitchFamily="34" charset="0"/>
                <a:cs typeface="Arial" panose="020B0604020202020204" pitchFamily="34" charset="0"/>
                <a:sym typeface="Fredoka"/>
              </a:rPr>
              <a:t>−</a:t>
            </a:r>
            <a:r>
              <a:rPr lang="el-GR" sz="4400" b="1" dirty="0">
                <a:solidFill>
                  <a:schemeClr val="tx2">
                    <a:lumMod val="75000"/>
                  </a:schemeClr>
                </a:solidFill>
                <a:latin typeface="Arial" panose="020B0604020202020204" pitchFamily="34" charset="0"/>
                <a:ea typeface="Fredoka"/>
                <a:cs typeface="Arial" panose="020B0604020202020204" pitchFamily="34" charset="0"/>
                <a:sym typeface="Fredoka"/>
              </a:rPr>
              <a:t> </a:t>
            </a:r>
            <a:r>
              <a:rPr kumimoji="0" lang="el-GR" sz="4400" b="1" i="0" u="none" strike="noStrike" kern="1200" cap="none" spc="0" normalizeH="0" baseline="0" noProof="0" dirty="0">
                <a:ln>
                  <a:noFill/>
                </a:ln>
                <a:solidFill>
                  <a:srgbClr val="1F497D">
                    <a:lumMod val="75000"/>
                  </a:srgbClr>
                </a:solidFill>
                <a:effectLst/>
                <a:uLnTx/>
                <a:uFillTx/>
                <a:latin typeface="Arial" panose="020B0604020202020204" pitchFamily="34" charset="0"/>
                <a:ea typeface="Fredoka"/>
                <a:cs typeface="Arial" panose="020B0604020202020204" pitchFamily="34" charset="0"/>
                <a:sym typeface="Fredoka"/>
              </a:rPr>
              <a:t>Τμήμα Υγειονομικής Μέριμνας</a:t>
            </a:r>
            <a:endParaRPr lang="el-GR" sz="4400" b="1" dirty="0">
              <a:solidFill>
                <a:schemeClr val="tx2">
                  <a:lumMod val="75000"/>
                </a:schemeClr>
              </a:solidFill>
              <a:latin typeface="Arial" panose="020B0604020202020204" pitchFamily="34" charset="0"/>
              <a:ea typeface="Fredoka"/>
              <a:cs typeface="Arial" panose="020B0604020202020204" pitchFamily="34" charset="0"/>
              <a:sym typeface="Fredoka"/>
            </a:endParaRPr>
          </a:p>
          <a:p>
            <a:pPr algn="r">
              <a:lnSpc>
                <a:spcPts val="10919"/>
              </a:lnSpc>
            </a:pPr>
            <a:endParaRPr lang="en-US" sz="7800" b="1" dirty="0">
              <a:solidFill>
                <a:srgbClr val="FFFFFF"/>
              </a:solidFill>
              <a:latin typeface="Arial" panose="020B0604020202020204" pitchFamily="34" charset="0"/>
              <a:ea typeface="Fredoka"/>
              <a:cs typeface="Arial" panose="020B0604020202020204" pitchFamily="34" charset="0"/>
              <a:sym typeface="Fredoka"/>
            </a:endParaRPr>
          </a:p>
        </p:txBody>
      </p:sp>
      <p:sp>
        <p:nvSpPr>
          <p:cNvPr id="25" name="Freeform 25"/>
          <p:cNvSpPr/>
          <p:nvPr/>
        </p:nvSpPr>
        <p:spPr>
          <a:xfrm>
            <a:off x="-1227526" y="1028700"/>
            <a:ext cx="2455053" cy="1397148"/>
          </a:xfrm>
          <a:custGeom>
            <a:avLst/>
            <a:gdLst/>
            <a:ahLst/>
            <a:cxnLst/>
            <a:rect l="l" t="t" r="r" b="b"/>
            <a:pathLst>
              <a:path w="2455053" h="1397148">
                <a:moveTo>
                  <a:pt x="0" y="0"/>
                </a:moveTo>
                <a:lnTo>
                  <a:pt x="2455052" y="0"/>
                </a:lnTo>
                <a:lnTo>
                  <a:pt x="2455052" y="1397148"/>
                </a:lnTo>
                <a:lnTo>
                  <a:pt x="0" y="1397148"/>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endParaRPr lang="el-GR"/>
          </a:p>
        </p:txBody>
      </p:sp>
      <p:sp>
        <p:nvSpPr>
          <p:cNvPr id="26" name="Freeform 26"/>
          <p:cNvSpPr/>
          <p:nvPr/>
        </p:nvSpPr>
        <p:spPr>
          <a:xfrm>
            <a:off x="8881467" y="593515"/>
            <a:ext cx="1574250" cy="895891"/>
          </a:xfrm>
          <a:custGeom>
            <a:avLst/>
            <a:gdLst/>
            <a:ahLst/>
            <a:cxnLst/>
            <a:rect l="l" t="t" r="r" b="b"/>
            <a:pathLst>
              <a:path w="1574250" h="895891">
                <a:moveTo>
                  <a:pt x="0" y="0"/>
                </a:moveTo>
                <a:lnTo>
                  <a:pt x="1574250" y="0"/>
                </a:lnTo>
                <a:lnTo>
                  <a:pt x="1574250" y="895892"/>
                </a:lnTo>
                <a:lnTo>
                  <a:pt x="0" y="895892"/>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endParaRPr lang="el-GR"/>
          </a:p>
        </p:txBody>
      </p:sp>
      <p:pic>
        <p:nvPicPr>
          <p:cNvPr id="6" name="Εικόνα 5">
            <a:extLst>
              <a:ext uri="{FF2B5EF4-FFF2-40B4-BE49-F238E27FC236}">
                <a16:creationId xmlns:a16="http://schemas.microsoft.com/office/drawing/2014/main" id="{2412FA7A-787C-D76E-A873-D4753DAB914D}"/>
              </a:ext>
            </a:extLst>
          </p:cNvPr>
          <p:cNvPicPr>
            <a:picLocks noChangeAspect="1"/>
          </p:cNvPicPr>
          <p:nvPr/>
        </p:nvPicPr>
        <p:blipFill>
          <a:blip r:embed="rId8"/>
          <a:stretch>
            <a:fillRect/>
          </a:stretch>
        </p:blipFill>
        <p:spPr>
          <a:xfrm>
            <a:off x="7143800" y="3576745"/>
            <a:ext cx="2000200" cy="3025524"/>
          </a:xfrm>
          <a:prstGeom prst="rect">
            <a:avLst/>
          </a:prstGeom>
        </p:spPr>
      </p:pic>
      <p:pic>
        <p:nvPicPr>
          <p:cNvPr id="12" name="Εικόνα 11">
            <a:extLst>
              <a:ext uri="{FF2B5EF4-FFF2-40B4-BE49-F238E27FC236}">
                <a16:creationId xmlns:a16="http://schemas.microsoft.com/office/drawing/2014/main" id="{9A30A696-BC55-FE89-C5ED-6BF73BDBDB6F}"/>
              </a:ext>
            </a:extLst>
          </p:cNvPr>
          <p:cNvPicPr>
            <a:picLocks noChangeAspect="1"/>
          </p:cNvPicPr>
          <p:nvPr/>
        </p:nvPicPr>
        <p:blipFill>
          <a:blip r:embed="rId9"/>
          <a:stretch>
            <a:fillRect/>
          </a:stretch>
        </p:blipFill>
        <p:spPr>
          <a:xfrm>
            <a:off x="15289072" y="3537031"/>
            <a:ext cx="1984083" cy="3034003"/>
          </a:xfrm>
          <a:prstGeom prst="rect">
            <a:avLst/>
          </a:prstGeom>
        </p:spPr>
      </p:pic>
      <p:sp>
        <p:nvSpPr>
          <p:cNvPr id="14" name="TextBox 9">
            <a:extLst>
              <a:ext uri="{FF2B5EF4-FFF2-40B4-BE49-F238E27FC236}">
                <a16:creationId xmlns:a16="http://schemas.microsoft.com/office/drawing/2014/main" id="{346BE1D9-746D-215B-4C19-9382997167A4}"/>
              </a:ext>
            </a:extLst>
          </p:cNvPr>
          <p:cNvSpPr txBox="1"/>
          <p:nvPr/>
        </p:nvSpPr>
        <p:spPr>
          <a:xfrm>
            <a:off x="6398789" y="7057866"/>
            <a:ext cx="3454842" cy="615553"/>
          </a:xfrm>
          <a:prstGeom prst="rect">
            <a:avLst/>
          </a:prstGeom>
        </p:spPr>
        <p:txBody>
          <a:bodyPr wrap="square" lIns="0" tIns="0" rIns="0" bIns="0" rtlCol="0" anchor="t">
            <a:spAutoFit/>
          </a:bodyPr>
          <a:lstStyle/>
          <a:p>
            <a:pPr algn="ctr"/>
            <a:r>
              <a:rPr lang="el-GR" sz="2000" b="1" dirty="0">
                <a:solidFill>
                  <a:schemeClr val="bg1"/>
                </a:solidFill>
                <a:latin typeface="Arial" panose="020B0604020202020204" pitchFamily="34" charset="0"/>
                <a:cs typeface="Arial" panose="020B0604020202020204" pitchFamily="34" charset="0"/>
                <a:sym typeface="Montserrat Semi-Bold Italics"/>
              </a:rPr>
              <a:t>Πολυξένη Σωτηροπούλου</a:t>
            </a:r>
          </a:p>
          <a:p>
            <a:pPr algn="ctr"/>
            <a:r>
              <a:rPr lang="el-GR" sz="2000" b="1" dirty="0">
                <a:solidFill>
                  <a:schemeClr val="bg1"/>
                </a:solidFill>
                <a:latin typeface="Arial" panose="020B0604020202020204" pitchFamily="34" charset="0"/>
                <a:cs typeface="Arial" panose="020B0604020202020204" pitchFamily="34" charset="0"/>
                <a:sym typeface="Montserrat Semi-Bold Italics"/>
              </a:rPr>
              <a:t>Καρδιολόγος</a:t>
            </a:r>
            <a:endParaRPr lang="en-US" sz="2000" b="1" dirty="0">
              <a:solidFill>
                <a:schemeClr val="bg1"/>
              </a:solidFill>
              <a:latin typeface="Arial" panose="020B0604020202020204" pitchFamily="34" charset="0"/>
              <a:cs typeface="Arial" panose="020B0604020202020204" pitchFamily="34" charset="0"/>
              <a:sym typeface="Montserrat Semi-Bold Italics"/>
            </a:endParaRPr>
          </a:p>
        </p:txBody>
      </p:sp>
      <p:sp>
        <p:nvSpPr>
          <p:cNvPr id="15" name="TextBox 14">
            <a:extLst>
              <a:ext uri="{FF2B5EF4-FFF2-40B4-BE49-F238E27FC236}">
                <a16:creationId xmlns:a16="http://schemas.microsoft.com/office/drawing/2014/main" id="{764B8FB2-3FDD-6632-DCEA-7152AFF84A14}"/>
              </a:ext>
            </a:extLst>
          </p:cNvPr>
          <p:cNvSpPr txBox="1"/>
          <p:nvPr/>
        </p:nvSpPr>
        <p:spPr>
          <a:xfrm>
            <a:off x="10474344" y="7022221"/>
            <a:ext cx="3454842" cy="615553"/>
          </a:xfrm>
          <a:prstGeom prst="rect">
            <a:avLst/>
          </a:prstGeom>
        </p:spPr>
        <p:txBody>
          <a:bodyPr wrap="square" lIns="0" tIns="0" rIns="0" bIns="0" rtlCol="0" anchor="t">
            <a:spAutoFit/>
          </a:bodyPr>
          <a:lstStyle/>
          <a:p>
            <a:pPr algn="ctr"/>
            <a:r>
              <a:rPr lang="el-GR" sz="2000" b="1" dirty="0">
                <a:solidFill>
                  <a:schemeClr val="bg1"/>
                </a:solidFill>
                <a:latin typeface="Arial" panose="020B0604020202020204" pitchFamily="34" charset="0"/>
                <a:cs typeface="Arial" panose="020B0604020202020204" pitchFamily="34" charset="0"/>
                <a:sym typeface="Montserrat Semi-Bold Italics"/>
              </a:rPr>
              <a:t>Χαρίκλεια </a:t>
            </a:r>
            <a:r>
              <a:rPr lang="el-GR" sz="2000" b="1" dirty="0" err="1">
                <a:solidFill>
                  <a:schemeClr val="bg1"/>
                </a:solidFill>
                <a:latin typeface="Arial" panose="020B0604020202020204" pitchFamily="34" charset="0"/>
                <a:cs typeface="Arial" panose="020B0604020202020204" pitchFamily="34" charset="0"/>
                <a:sym typeface="Montserrat Semi-Bold Italics"/>
              </a:rPr>
              <a:t>Πάτση</a:t>
            </a:r>
            <a:endParaRPr lang="el-GR" sz="2000" b="1" dirty="0">
              <a:solidFill>
                <a:schemeClr val="bg1"/>
              </a:solidFill>
              <a:latin typeface="Arial" panose="020B0604020202020204" pitchFamily="34" charset="0"/>
              <a:cs typeface="Arial" panose="020B0604020202020204" pitchFamily="34" charset="0"/>
              <a:sym typeface="Montserrat Semi-Bold Italics"/>
            </a:endParaRPr>
          </a:p>
          <a:p>
            <a:pPr algn="ctr"/>
            <a:r>
              <a:rPr lang="el-GR" sz="2000" b="1" dirty="0">
                <a:solidFill>
                  <a:schemeClr val="bg1"/>
                </a:solidFill>
                <a:latin typeface="Arial" panose="020B0604020202020204" pitchFamily="34" charset="0"/>
                <a:cs typeface="Arial" panose="020B0604020202020204" pitchFamily="34" charset="0"/>
                <a:sym typeface="Montserrat Semi-Bold Italics"/>
              </a:rPr>
              <a:t>Φυσικοθεραπεύτρια</a:t>
            </a:r>
            <a:endParaRPr lang="en-US" sz="2000" b="1" dirty="0">
              <a:solidFill>
                <a:schemeClr val="bg1"/>
              </a:solidFill>
              <a:latin typeface="Arial" panose="020B0604020202020204" pitchFamily="34" charset="0"/>
              <a:cs typeface="Arial" panose="020B0604020202020204" pitchFamily="34" charset="0"/>
              <a:sym typeface="Montserrat Semi-Bold Italics"/>
            </a:endParaRPr>
          </a:p>
        </p:txBody>
      </p:sp>
      <p:pic>
        <p:nvPicPr>
          <p:cNvPr id="18" name="Εικόνα 17">
            <a:extLst>
              <a:ext uri="{FF2B5EF4-FFF2-40B4-BE49-F238E27FC236}">
                <a16:creationId xmlns:a16="http://schemas.microsoft.com/office/drawing/2014/main" id="{75BBC6B3-9221-62C8-3EB0-B1EEFFE72B00}"/>
              </a:ext>
            </a:extLst>
          </p:cNvPr>
          <p:cNvPicPr>
            <a:picLocks noChangeAspect="1"/>
          </p:cNvPicPr>
          <p:nvPr/>
        </p:nvPicPr>
        <p:blipFill>
          <a:blip r:embed="rId10"/>
          <a:stretch>
            <a:fillRect/>
          </a:stretch>
        </p:blipFill>
        <p:spPr>
          <a:xfrm>
            <a:off x="14549899" y="6965785"/>
            <a:ext cx="3456732" cy="847417"/>
          </a:xfrm>
          <a:prstGeom prst="rect">
            <a:avLst/>
          </a:prstGeom>
        </p:spPr>
      </p:pic>
      <p:pic>
        <p:nvPicPr>
          <p:cNvPr id="22" name="Εικόνα 21" descr="Εικόνα που περιέχει ρουχισμός, ανθρώπινο πρόσωπο, άτομο, πιγούνι&#10;&#10;Το περιεχόμενο που δημιουργείται από τεχνολογία AI ενδέχεται να είναι εσφαλμένο.">
            <a:extLst>
              <a:ext uri="{FF2B5EF4-FFF2-40B4-BE49-F238E27FC236}">
                <a16:creationId xmlns:a16="http://schemas.microsoft.com/office/drawing/2014/main" id="{2318086C-EBE9-C13B-2BA5-89B7754B9CD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95660" y="3537774"/>
            <a:ext cx="1968434" cy="30644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85EA3"/>
        </a:solidFill>
        <a:effectLst/>
      </p:bgPr>
    </p:bg>
    <p:spTree>
      <p:nvGrpSpPr>
        <p:cNvPr id="1" name=""/>
        <p:cNvGrpSpPr/>
        <p:nvPr/>
      </p:nvGrpSpPr>
      <p:grpSpPr>
        <a:xfrm>
          <a:off x="0" y="0"/>
          <a:ext cx="0" cy="0"/>
          <a:chOff x="0" y="0"/>
          <a:chExt cx="0" cy="0"/>
        </a:xfrm>
      </p:grpSpPr>
      <p:sp>
        <p:nvSpPr>
          <p:cNvPr id="2" name="Freeform 2"/>
          <p:cNvSpPr/>
          <p:nvPr/>
        </p:nvSpPr>
        <p:spPr>
          <a:xfrm rot="10475567">
            <a:off x="-676855" y="206920"/>
            <a:ext cx="17201471" cy="12416335"/>
          </a:xfrm>
          <a:custGeom>
            <a:avLst/>
            <a:gdLst/>
            <a:ahLst/>
            <a:cxnLst/>
            <a:rect l="l" t="t" r="r" b="b"/>
            <a:pathLst>
              <a:path w="17201471" h="12416335">
                <a:moveTo>
                  <a:pt x="0" y="0"/>
                </a:moveTo>
                <a:lnTo>
                  <a:pt x="17201471" y="0"/>
                </a:lnTo>
                <a:lnTo>
                  <a:pt x="17201471" y="12416334"/>
                </a:lnTo>
                <a:lnTo>
                  <a:pt x="0" y="12416334"/>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9987743">
            <a:off x="1375809" y="-728315"/>
            <a:ext cx="15808940" cy="13394484"/>
          </a:xfrm>
          <a:custGeom>
            <a:avLst/>
            <a:gdLst/>
            <a:ahLst/>
            <a:cxnLst/>
            <a:rect l="l" t="t" r="r" b="b"/>
            <a:pathLst>
              <a:path w="15808940" h="13394484">
                <a:moveTo>
                  <a:pt x="0" y="0"/>
                </a:moveTo>
                <a:lnTo>
                  <a:pt x="15808940" y="0"/>
                </a:lnTo>
                <a:lnTo>
                  <a:pt x="15808940" y="13394484"/>
                </a:lnTo>
                <a:lnTo>
                  <a:pt x="0" y="13394484"/>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TextBox 11"/>
          <p:cNvSpPr txBox="1"/>
          <p:nvPr/>
        </p:nvSpPr>
        <p:spPr>
          <a:xfrm>
            <a:off x="1028700" y="695325"/>
            <a:ext cx="10706100" cy="1246880"/>
          </a:xfrm>
          <a:prstGeom prst="rect">
            <a:avLst/>
          </a:prstGeom>
        </p:spPr>
        <p:txBody>
          <a:bodyPr wrap="square" lIns="0" tIns="0" rIns="0" bIns="0" rtlCol="0" anchor="t">
            <a:spAutoFit/>
          </a:bodyPr>
          <a:lstStyle/>
          <a:p>
            <a:pPr algn="l">
              <a:lnSpc>
                <a:spcPts val="10919"/>
              </a:lnSpc>
            </a:pPr>
            <a:r>
              <a:rPr lang="el-GR" sz="6700" b="1" dirty="0">
                <a:solidFill>
                  <a:srgbClr val="FFFFFF"/>
                </a:solidFill>
                <a:latin typeface="Arial" panose="020B0604020202020204" pitchFamily="34" charset="0"/>
                <a:cs typeface="Arial" panose="020B0604020202020204" pitchFamily="34" charset="0"/>
                <a:sym typeface="Fredoka"/>
              </a:rPr>
              <a:t>Το ΕΚΑΕ πριν και μετά</a:t>
            </a:r>
            <a:r>
              <a:rPr lang="en-US" sz="6700" b="1" dirty="0">
                <a:solidFill>
                  <a:srgbClr val="FFFFFF"/>
                </a:solidFill>
                <a:latin typeface="Arial" panose="020B0604020202020204" pitchFamily="34" charset="0"/>
                <a:cs typeface="Arial" panose="020B0604020202020204" pitchFamily="34" charset="0"/>
                <a:sym typeface="Fredoka"/>
              </a:rPr>
              <a:t> (1)</a:t>
            </a:r>
            <a:r>
              <a:rPr lang="el-GR" sz="6700" b="1" dirty="0">
                <a:solidFill>
                  <a:srgbClr val="FFFFFF"/>
                </a:solidFill>
                <a:latin typeface="Arial" panose="020B0604020202020204" pitchFamily="34" charset="0"/>
                <a:cs typeface="Arial" panose="020B0604020202020204" pitchFamily="34" charset="0"/>
                <a:sym typeface="Fredoka"/>
              </a:rPr>
              <a:t> </a:t>
            </a:r>
            <a:endParaRPr lang="en-US" sz="6700" b="1" dirty="0">
              <a:solidFill>
                <a:srgbClr val="FFFFFF"/>
              </a:solidFill>
              <a:latin typeface="Arial" panose="020B0604020202020204" pitchFamily="34" charset="0"/>
              <a:cs typeface="Arial" panose="020B0604020202020204" pitchFamily="34" charset="0"/>
              <a:sym typeface="Fredoka"/>
            </a:endParaRPr>
          </a:p>
        </p:txBody>
      </p:sp>
      <p:sp>
        <p:nvSpPr>
          <p:cNvPr id="12" name="TextBox 12"/>
          <p:cNvSpPr txBox="1"/>
          <p:nvPr/>
        </p:nvSpPr>
        <p:spPr>
          <a:xfrm>
            <a:off x="1028700" y="8671560"/>
            <a:ext cx="4197415" cy="920115"/>
          </a:xfrm>
          <a:prstGeom prst="rect">
            <a:avLst/>
          </a:prstGeom>
        </p:spPr>
        <p:txBody>
          <a:bodyPr lIns="0" tIns="0" rIns="0" bIns="0" rtlCol="0" anchor="t">
            <a:spAutoFit/>
          </a:bodyPr>
          <a:lstStyle/>
          <a:p>
            <a:pPr algn="just">
              <a:lnSpc>
                <a:spcPts val="7559"/>
              </a:lnSpc>
            </a:pPr>
            <a:r>
              <a:rPr lang="el-GR" sz="5400" b="1" dirty="0">
                <a:solidFill>
                  <a:srgbClr val="FFFFFF"/>
                </a:solidFill>
                <a:latin typeface="Arial" panose="020B0604020202020204" pitchFamily="34" charset="0"/>
                <a:cs typeface="Arial" panose="020B0604020202020204" pitchFamily="34" charset="0"/>
                <a:sym typeface="Fredoka"/>
              </a:rPr>
              <a:t>Πριν</a:t>
            </a:r>
            <a:endParaRPr lang="en-US" sz="5400" dirty="0">
              <a:solidFill>
                <a:srgbClr val="FFFFFF"/>
              </a:solidFill>
              <a:latin typeface="Fredoka"/>
              <a:ea typeface="Fredoka"/>
              <a:cs typeface="Fredoka"/>
              <a:sym typeface="Fredoka"/>
            </a:endParaRPr>
          </a:p>
        </p:txBody>
      </p:sp>
      <p:sp>
        <p:nvSpPr>
          <p:cNvPr id="19" name="Freeform 19"/>
          <p:cNvSpPr/>
          <p:nvPr/>
        </p:nvSpPr>
        <p:spPr>
          <a:xfrm>
            <a:off x="16542890" y="2920925"/>
            <a:ext cx="2455053" cy="1397148"/>
          </a:xfrm>
          <a:custGeom>
            <a:avLst/>
            <a:gdLst/>
            <a:ahLst/>
            <a:cxnLst/>
            <a:rect l="l" t="t" r="r" b="b"/>
            <a:pathLst>
              <a:path w="2455053" h="1397148">
                <a:moveTo>
                  <a:pt x="0" y="0"/>
                </a:moveTo>
                <a:lnTo>
                  <a:pt x="2455053" y="0"/>
                </a:lnTo>
                <a:lnTo>
                  <a:pt x="2455053" y="1397148"/>
                </a:lnTo>
                <a:lnTo>
                  <a:pt x="0" y="1397148"/>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endParaRPr lang="el-GR"/>
          </a:p>
        </p:txBody>
      </p:sp>
      <p:sp>
        <p:nvSpPr>
          <p:cNvPr id="20" name="Freeform 20"/>
          <p:cNvSpPr/>
          <p:nvPr/>
        </p:nvSpPr>
        <p:spPr>
          <a:xfrm>
            <a:off x="424626" y="9754108"/>
            <a:ext cx="1807620" cy="1028700"/>
          </a:xfrm>
          <a:custGeom>
            <a:avLst/>
            <a:gdLst/>
            <a:ahLst/>
            <a:cxnLst/>
            <a:rect l="l" t="t" r="r" b="b"/>
            <a:pathLst>
              <a:path w="1807620" h="1028700">
                <a:moveTo>
                  <a:pt x="0" y="0"/>
                </a:moveTo>
                <a:lnTo>
                  <a:pt x="1807620" y="0"/>
                </a:lnTo>
                <a:lnTo>
                  <a:pt x="1807620" y="1028700"/>
                </a:lnTo>
                <a:lnTo>
                  <a:pt x="0" y="1028700"/>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endParaRPr lang="el-GR"/>
          </a:p>
        </p:txBody>
      </p:sp>
      <p:sp>
        <p:nvSpPr>
          <p:cNvPr id="21" name="TextBox 12">
            <a:extLst>
              <a:ext uri="{FF2B5EF4-FFF2-40B4-BE49-F238E27FC236}">
                <a16:creationId xmlns:a16="http://schemas.microsoft.com/office/drawing/2014/main" id="{E65916BA-1875-0C03-243E-2DC1E9FE6F8E}"/>
              </a:ext>
            </a:extLst>
          </p:cNvPr>
          <p:cNvSpPr txBox="1"/>
          <p:nvPr/>
        </p:nvSpPr>
        <p:spPr>
          <a:xfrm>
            <a:off x="7688435" y="8496300"/>
            <a:ext cx="4197415" cy="920115"/>
          </a:xfrm>
          <a:prstGeom prst="rect">
            <a:avLst/>
          </a:prstGeom>
        </p:spPr>
        <p:txBody>
          <a:bodyPr lIns="0" tIns="0" rIns="0" bIns="0" rtlCol="0" anchor="t">
            <a:spAutoFit/>
          </a:bodyPr>
          <a:lstStyle/>
          <a:p>
            <a:pPr algn="just">
              <a:lnSpc>
                <a:spcPts val="7559"/>
              </a:lnSpc>
            </a:pPr>
            <a:r>
              <a:rPr lang="el-GR" sz="5400" b="1" dirty="0">
                <a:solidFill>
                  <a:srgbClr val="FFFFFF"/>
                </a:solidFill>
                <a:latin typeface="Arial" panose="020B0604020202020204" pitchFamily="34" charset="0"/>
                <a:cs typeface="Arial" panose="020B0604020202020204" pitchFamily="34" charset="0"/>
                <a:sym typeface="Fredoka"/>
              </a:rPr>
              <a:t>Μετά</a:t>
            </a:r>
            <a:endParaRPr lang="en-US" sz="5400" dirty="0">
              <a:solidFill>
                <a:srgbClr val="FFFFFF"/>
              </a:solidFill>
              <a:latin typeface="Fredoka"/>
              <a:ea typeface="Fredoka"/>
              <a:cs typeface="Fredoka"/>
              <a:sym typeface="Fredoka"/>
            </a:endParaRPr>
          </a:p>
        </p:txBody>
      </p:sp>
      <p:pic>
        <p:nvPicPr>
          <p:cNvPr id="24" name="Εικόνα 23" descr="Εικόνα που περιέχει κτίριο, εξωτερικός χώρος/ύπαιθρος, φυτό, παράθυρο&#10;&#10;Το περιεχόμενο που δημιουργείται από τεχνολογία AI ενδέχεται να είναι εσφαλμένο.">
            <a:extLst>
              <a:ext uri="{FF2B5EF4-FFF2-40B4-BE49-F238E27FC236}">
                <a16:creationId xmlns:a16="http://schemas.microsoft.com/office/drawing/2014/main" id="{8D2770D7-B1AE-6023-D57B-29D13DC5A0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8700" y="2314403"/>
            <a:ext cx="4463286" cy="5951048"/>
          </a:xfrm>
          <a:prstGeom prst="rect">
            <a:avLst/>
          </a:prstGeom>
        </p:spPr>
      </p:pic>
      <p:pic>
        <p:nvPicPr>
          <p:cNvPr id="26" name="Εικόνα 25" descr="Εικόνα που περιέχει εσωτερικός χώρος, τοίχος, άτομο, οροφή&#10;&#10;Το περιεχόμενο που δημιουργείται από τεχνολογία AI ενδέχεται να είναι εσφαλμένο.">
            <a:extLst>
              <a:ext uri="{FF2B5EF4-FFF2-40B4-BE49-F238E27FC236}">
                <a16:creationId xmlns:a16="http://schemas.microsoft.com/office/drawing/2014/main" id="{EEAE7EC2-4357-D58C-CBF7-B4D5191DA8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06632" y="2379377"/>
            <a:ext cx="7848099" cy="588607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85EA3"/>
        </a:solidFill>
        <a:effectLst/>
      </p:bgPr>
    </p:bg>
    <p:spTree>
      <p:nvGrpSpPr>
        <p:cNvPr id="1" name="">
          <a:extLst>
            <a:ext uri="{FF2B5EF4-FFF2-40B4-BE49-F238E27FC236}">
              <a16:creationId xmlns:a16="http://schemas.microsoft.com/office/drawing/2014/main" id="{25CA46DC-42AF-74E7-B1A0-E928CF94500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F450E07-BA28-8182-9EE7-B137594D974A}"/>
              </a:ext>
            </a:extLst>
          </p:cNvPr>
          <p:cNvSpPr/>
          <p:nvPr/>
        </p:nvSpPr>
        <p:spPr>
          <a:xfrm rot="10475567">
            <a:off x="-676855" y="206920"/>
            <a:ext cx="17201471" cy="12416335"/>
          </a:xfrm>
          <a:custGeom>
            <a:avLst/>
            <a:gdLst/>
            <a:ahLst/>
            <a:cxnLst/>
            <a:rect l="l" t="t" r="r" b="b"/>
            <a:pathLst>
              <a:path w="17201471" h="12416335">
                <a:moveTo>
                  <a:pt x="0" y="0"/>
                </a:moveTo>
                <a:lnTo>
                  <a:pt x="17201471" y="0"/>
                </a:lnTo>
                <a:lnTo>
                  <a:pt x="17201471" y="12416334"/>
                </a:lnTo>
                <a:lnTo>
                  <a:pt x="0" y="12416334"/>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A46108BD-25C0-4A58-5A41-9C721778E119}"/>
              </a:ext>
            </a:extLst>
          </p:cNvPr>
          <p:cNvSpPr/>
          <p:nvPr/>
        </p:nvSpPr>
        <p:spPr>
          <a:xfrm rot="9987743">
            <a:off x="1383358" y="-507466"/>
            <a:ext cx="15808940" cy="13394484"/>
          </a:xfrm>
          <a:custGeom>
            <a:avLst/>
            <a:gdLst/>
            <a:ahLst/>
            <a:cxnLst/>
            <a:rect l="l" t="t" r="r" b="b"/>
            <a:pathLst>
              <a:path w="15808940" h="13394484">
                <a:moveTo>
                  <a:pt x="0" y="0"/>
                </a:moveTo>
                <a:lnTo>
                  <a:pt x="15808940" y="0"/>
                </a:lnTo>
                <a:lnTo>
                  <a:pt x="15808940" y="13394484"/>
                </a:lnTo>
                <a:lnTo>
                  <a:pt x="0" y="13394484"/>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a:extLst>
              <a:ext uri="{FF2B5EF4-FFF2-40B4-BE49-F238E27FC236}">
                <a16:creationId xmlns:a16="http://schemas.microsoft.com/office/drawing/2014/main" id="{800900FB-0E96-D10E-5A47-0BB26A753413}"/>
              </a:ext>
            </a:extLst>
          </p:cNvPr>
          <p:cNvSpPr txBox="1"/>
          <p:nvPr/>
        </p:nvSpPr>
        <p:spPr>
          <a:xfrm>
            <a:off x="1028700" y="695325"/>
            <a:ext cx="10706100" cy="1243930"/>
          </a:xfrm>
          <a:prstGeom prst="rect">
            <a:avLst/>
          </a:prstGeom>
        </p:spPr>
        <p:txBody>
          <a:bodyPr wrap="square" lIns="0" tIns="0" rIns="0" bIns="0" rtlCol="0" anchor="t">
            <a:spAutoFit/>
          </a:bodyPr>
          <a:lstStyle/>
          <a:p>
            <a:pPr marL="0" marR="0" lvl="0" indent="0" algn="l" defTabSz="914400" rtl="0" eaLnBrk="1" fontAlgn="auto" latinLnBrk="0" hangingPunct="1">
              <a:lnSpc>
                <a:spcPts val="10919"/>
              </a:lnSpc>
              <a:spcBef>
                <a:spcPts val="0"/>
              </a:spcBef>
              <a:spcAft>
                <a:spcPts val="0"/>
              </a:spcAft>
              <a:buClrTx/>
              <a:buSzTx/>
              <a:buFontTx/>
              <a:buNone/>
              <a:tabLst/>
              <a:defRPr/>
            </a:pPr>
            <a:r>
              <a:rPr kumimoji="0" lang="el-GR"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Το ΕΚΑΕ πριν και μετά</a:t>
            </a:r>
            <a:r>
              <a:rPr kumimoji="0" lang="en-US"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 (2)</a:t>
            </a:r>
            <a:r>
              <a:rPr kumimoji="0" lang="el-GR"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 </a:t>
            </a:r>
            <a:endParaRPr kumimoji="0" lang="en-US"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endParaRPr>
          </a:p>
        </p:txBody>
      </p:sp>
      <p:sp>
        <p:nvSpPr>
          <p:cNvPr id="12" name="TextBox 12">
            <a:extLst>
              <a:ext uri="{FF2B5EF4-FFF2-40B4-BE49-F238E27FC236}">
                <a16:creationId xmlns:a16="http://schemas.microsoft.com/office/drawing/2014/main" id="{DC22AEA2-229E-3468-B6F3-A21958ABCF60}"/>
              </a:ext>
            </a:extLst>
          </p:cNvPr>
          <p:cNvSpPr txBox="1"/>
          <p:nvPr/>
        </p:nvSpPr>
        <p:spPr>
          <a:xfrm>
            <a:off x="1186243" y="8601259"/>
            <a:ext cx="4197415" cy="920115"/>
          </a:xfrm>
          <a:prstGeom prst="rect">
            <a:avLst/>
          </a:prstGeom>
        </p:spPr>
        <p:txBody>
          <a:bodyPr lIns="0" tIns="0" rIns="0" bIns="0" rtlCol="0" anchor="t">
            <a:spAutoFit/>
          </a:bodyPr>
          <a:lstStyle/>
          <a:p>
            <a:pPr marL="0" marR="0" lvl="0" indent="0" algn="just" defTabSz="914400" rtl="0" eaLnBrk="1" fontAlgn="auto" latinLnBrk="0" hangingPunct="1">
              <a:lnSpc>
                <a:spcPts val="7559"/>
              </a:lnSpc>
              <a:spcBef>
                <a:spcPts val="0"/>
              </a:spcBef>
              <a:spcAft>
                <a:spcPts val="0"/>
              </a:spcAft>
              <a:buClrTx/>
              <a:buSzTx/>
              <a:buFontTx/>
              <a:buNone/>
              <a:tabLst/>
              <a:defRPr/>
            </a:pPr>
            <a:r>
              <a:rPr kumimoji="0" lang="el-GR"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Πριν</a:t>
            </a:r>
            <a:endParaRPr kumimoji="0" lang="en-US" sz="5400" b="0" i="0" u="none" strike="noStrike" kern="1200" cap="none" spc="0" normalizeH="0" baseline="0" noProof="0" dirty="0">
              <a:ln>
                <a:noFill/>
              </a:ln>
              <a:solidFill>
                <a:srgbClr val="FFFFFF"/>
              </a:solidFill>
              <a:effectLst/>
              <a:uLnTx/>
              <a:uFillTx/>
              <a:latin typeface="Fredoka"/>
              <a:ea typeface="Fredoka"/>
              <a:cs typeface="Fredoka"/>
              <a:sym typeface="Fredoka"/>
            </a:endParaRPr>
          </a:p>
        </p:txBody>
      </p:sp>
      <p:sp>
        <p:nvSpPr>
          <p:cNvPr id="19" name="Freeform 19">
            <a:extLst>
              <a:ext uri="{FF2B5EF4-FFF2-40B4-BE49-F238E27FC236}">
                <a16:creationId xmlns:a16="http://schemas.microsoft.com/office/drawing/2014/main" id="{F913FA6A-D35F-CFEC-0F3B-096E8829FA9F}"/>
              </a:ext>
            </a:extLst>
          </p:cNvPr>
          <p:cNvSpPr/>
          <p:nvPr/>
        </p:nvSpPr>
        <p:spPr>
          <a:xfrm>
            <a:off x="16542890" y="2920925"/>
            <a:ext cx="2455053" cy="1397148"/>
          </a:xfrm>
          <a:custGeom>
            <a:avLst/>
            <a:gdLst/>
            <a:ahLst/>
            <a:cxnLst/>
            <a:rect l="l" t="t" r="r" b="b"/>
            <a:pathLst>
              <a:path w="2455053" h="1397148">
                <a:moveTo>
                  <a:pt x="0" y="0"/>
                </a:moveTo>
                <a:lnTo>
                  <a:pt x="2455053" y="0"/>
                </a:lnTo>
                <a:lnTo>
                  <a:pt x="2455053" y="1397148"/>
                </a:lnTo>
                <a:lnTo>
                  <a:pt x="0" y="1397148"/>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a:extLst>
              <a:ext uri="{FF2B5EF4-FFF2-40B4-BE49-F238E27FC236}">
                <a16:creationId xmlns:a16="http://schemas.microsoft.com/office/drawing/2014/main" id="{ED3B7878-33FD-9E66-CD2A-E90DCCED2EA6}"/>
              </a:ext>
            </a:extLst>
          </p:cNvPr>
          <p:cNvSpPr/>
          <p:nvPr/>
        </p:nvSpPr>
        <p:spPr>
          <a:xfrm>
            <a:off x="424626" y="9754108"/>
            <a:ext cx="1807620" cy="1028700"/>
          </a:xfrm>
          <a:custGeom>
            <a:avLst/>
            <a:gdLst/>
            <a:ahLst/>
            <a:cxnLst/>
            <a:rect l="l" t="t" r="r" b="b"/>
            <a:pathLst>
              <a:path w="1807620" h="1028700">
                <a:moveTo>
                  <a:pt x="0" y="0"/>
                </a:moveTo>
                <a:lnTo>
                  <a:pt x="1807620" y="0"/>
                </a:lnTo>
                <a:lnTo>
                  <a:pt x="1807620" y="1028700"/>
                </a:lnTo>
                <a:lnTo>
                  <a:pt x="0" y="1028700"/>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12">
            <a:extLst>
              <a:ext uri="{FF2B5EF4-FFF2-40B4-BE49-F238E27FC236}">
                <a16:creationId xmlns:a16="http://schemas.microsoft.com/office/drawing/2014/main" id="{AC930939-6838-BEB8-6BF8-DF6C42772876}"/>
              </a:ext>
            </a:extLst>
          </p:cNvPr>
          <p:cNvSpPr txBox="1"/>
          <p:nvPr/>
        </p:nvSpPr>
        <p:spPr>
          <a:xfrm>
            <a:off x="9161785" y="8601259"/>
            <a:ext cx="4197415" cy="920115"/>
          </a:xfrm>
          <a:prstGeom prst="rect">
            <a:avLst/>
          </a:prstGeom>
        </p:spPr>
        <p:txBody>
          <a:bodyPr lIns="0" tIns="0" rIns="0" bIns="0" rtlCol="0" anchor="t">
            <a:spAutoFit/>
          </a:bodyPr>
          <a:lstStyle/>
          <a:p>
            <a:pPr marL="0" marR="0" lvl="0" indent="0" algn="just" defTabSz="914400" rtl="0" eaLnBrk="1" fontAlgn="auto" latinLnBrk="0" hangingPunct="1">
              <a:lnSpc>
                <a:spcPts val="7559"/>
              </a:lnSpc>
              <a:spcBef>
                <a:spcPts val="0"/>
              </a:spcBef>
              <a:spcAft>
                <a:spcPts val="0"/>
              </a:spcAft>
              <a:buClrTx/>
              <a:buSzTx/>
              <a:buFontTx/>
              <a:buNone/>
              <a:tabLst/>
              <a:defRPr/>
            </a:pPr>
            <a:r>
              <a:rPr kumimoji="0" lang="el-GR"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Μετά</a:t>
            </a:r>
            <a:endParaRPr kumimoji="0" lang="en-US" sz="5400" b="0" i="0" u="none" strike="noStrike" kern="1200" cap="none" spc="0" normalizeH="0" baseline="0" noProof="0" dirty="0">
              <a:ln>
                <a:noFill/>
              </a:ln>
              <a:solidFill>
                <a:srgbClr val="FFFFFF"/>
              </a:solidFill>
              <a:effectLst/>
              <a:uLnTx/>
              <a:uFillTx/>
              <a:latin typeface="Fredoka"/>
              <a:ea typeface="Fredoka"/>
              <a:cs typeface="Fredoka"/>
              <a:sym typeface="Fredoka"/>
            </a:endParaRPr>
          </a:p>
        </p:txBody>
      </p:sp>
      <p:pic>
        <p:nvPicPr>
          <p:cNvPr id="6" name="Εικόνα 5" descr="Εικόνα που περιέχει συσκευή γυμναστικής, ρουχισμός, εσωτερικός χώρος, τοίχος&#10;&#10;Το περιεχόμενο που δημιουργείται από τεχνολογία AI ενδέχεται να είναι εσφαλμένο.">
            <a:extLst>
              <a:ext uri="{FF2B5EF4-FFF2-40B4-BE49-F238E27FC236}">
                <a16:creationId xmlns:a16="http://schemas.microsoft.com/office/drawing/2014/main" id="{3B7CE52A-A4BC-551E-357A-B89B87B101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1851" y="2153734"/>
            <a:ext cx="5558590" cy="6286500"/>
          </a:xfrm>
          <a:prstGeom prst="rect">
            <a:avLst/>
          </a:prstGeom>
        </p:spPr>
      </p:pic>
      <p:pic>
        <p:nvPicPr>
          <p:cNvPr id="10" name="Εικόνα 9" descr="Εικόνα που περιέχει συσκευή γυμναστικής, άτομο, παπούτσια, εσωτερικός χώρος&#10;&#10;Το περιεχόμενο που δημιουργείται από τεχνολογία AI ενδέχεται να είναι εσφαλμένο.">
            <a:extLst>
              <a:ext uri="{FF2B5EF4-FFF2-40B4-BE49-F238E27FC236}">
                <a16:creationId xmlns:a16="http://schemas.microsoft.com/office/drawing/2014/main" id="{FC834136-1725-5F21-935B-5A137C6BB1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1193" y="2124830"/>
            <a:ext cx="6001745" cy="6315403"/>
          </a:xfrm>
          <a:prstGeom prst="rect">
            <a:avLst/>
          </a:prstGeom>
        </p:spPr>
      </p:pic>
    </p:spTree>
    <p:extLst>
      <p:ext uri="{BB962C8B-B14F-4D97-AF65-F5344CB8AC3E}">
        <p14:creationId xmlns:p14="http://schemas.microsoft.com/office/powerpoint/2010/main" val="533002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85EA3"/>
        </a:solidFill>
        <a:effectLst/>
      </p:bgPr>
    </p:bg>
    <p:spTree>
      <p:nvGrpSpPr>
        <p:cNvPr id="1" name="">
          <a:extLst>
            <a:ext uri="{FF2B5EF4-FFF2-40B4-BE49-F238E27FC236}">
              <a16:creationId xmlns:a16="http://schemas.microsoft.com/office/drawing/2014/main" id="{FAC3D9A5-B35B-2843-5750-F09EDD42B23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13239FA-8FB7-97EF-D0DB-9B96D7536A7E}"/>
              </a:ext>
            </a:extLst>
          </p:cNvPr>
          <p:cNvSpPr/>
          <p:nvPr/>
        </p:nvSpPr>
        <p:spPr>
          <a:xfrm rot="10475567">
            <a:off x="-676855" y="206920"/>
            <a:ext cx="17201471" cy="12416335"/>
          </a:xfrm>
          <a:custGeom>
            <a:avLst/>
            <a:gdLst/>
            <a:ahLst/>
            <a:cxnLst/>
            <a:rect l="l" t="t" r="r" b="b"/>
            <a:pathLst>
              <a:path w="17201471" h="12416335">
                <a:moveTo>
                  <a:pt x="0" y="0"/>
                </a:moveTo>
                <a:lnTo>
                  <a:pt x="17201471" y="0"/>
                </a:lnTo>
                <a:lnTo>
                  <a:pt x="17201471" y="12416334"/>
                </a:lnTo>
                <a:lnTo>
                  <a:pt x="0" y="12416334"/>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1C70472E-B946-DF92-9EB9-61308FFBA8E6}"/>
              </a:ext>
            </a:extLst>
          </p:cNvPr>
          <p:cNvSpPr/>
          <p:nvPr/>
        </p:nvSpPr>
        <p:spPr>
          <a:xfrm rot="9987743">
            <a:off x="1383358" y="-507466"/>
            <a:ext cx="15808940" cy="13394484"/>
          </a:xfrm>
          <a:custGeom>
            <a:avLst/>
            <a:gdLst/>
            <a:ahLst/>
            <a:cxnLst/>
            <a:rect l="l" t="t" r="r" b="b"/>
            <a:pathLst>
              <a:path w="15808940" h="13394484">
                <a:moveTo>
                  <a:pt x="0" y="0"/>
                </a:moveTo>
                <a:lnTo>
                  <a:pt x="15808940" y="0"/>
                </a:lnTo>
                <a:lnTo>
                  <a:pt x="15808940" y="13394484"/>
                </a:lnTo>
                <a:lnTo>
                  <a:pt x="0" y="13394484"/>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a:extLst>
              <a:ext uri="{FF2B5EF4-FFF2-40B4-BE49-F238E27FC236}">
                <a16:creationId xmlns:a16="http://schemas.microsoft.com/office/drawing/2014/main" id="{25DB530D-2734-4A6C-634B-026265141FC8}"/>
              </a:ext>
            </a:extLst>
          </p:cNvPr>
          <p:cNvSpPr txBox="1"/>
          <p:nvPr/>
        </p:nvSpPr>
        <p:spPr>
          <a:xfrm>
            <a:off x="1028700" y="695325"/>
            <a:ext cx="10706100" cy="1243930"/>
          </a:xfrm>
          <a:prstGeom prst="rect">
            <a:avLst/>
          </a:prstGeom>
        </p:spPr>
        <p:txBody>
          <a:bodyPr wrap="square" lIns="0" tIns="0" rIns="0" bIns="0" rtlCol="0" anchor="t">
            <a:spAutoFit/>
          </a:bodyPr>
          <a:lstStyle/>
          <a:p>
            <a:pPr marL="0" marR="0" lvl="0" indent="0" algn="l" defTabSz="914400" rtl="0" eaLnBrk="1" fontAlgn="auto" latinLnBrk="0" hangingPunct="1">
              <a:lnSpc>
                <a:spcPts val="10919"/>
              </a:lnSpc>
              <a:spcBef>
                <a:spcPts val="0"/>
              </a:spcBef>
              <a:spcAft>
                <a:spcPts val="0"/>
              </a:spcAft>
              <a:buClrTx/>
              <a:buSzTx/>
              <a:buFontTx/>
              <a:buNone/>
              <a:tabLst/>
              <a:defRPr/>
            </a:pPr>
            <a:r>
              <a:rPr kumimoji="0" lang="el-GR"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Το ΕΚΑΕ πριν και μετά</a:t>
            </a:r>
            <a:r>
              <a:rPr kumimoji="0" lang="en-US"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 (</a:t>
            </a:r>
            <a:r>
              <a:rPr kumimoji="0" lang="el-GR"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3</a:t>
            </a:r>
            <a:r>
              <a:rPr kumimoji="0" lang="en-US"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a:t>
            </a:r>
            <a:r>
              <a:rPr kumimoji="0" lang="el-GR"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 </a:t>
            </a:r>
            <a:endParaRPr kumimoji="0" lang="en-US"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endParaRPr>
          </a:p>
        </p:txBody>
      </p:sp>
      <p:sp>
        <p:nvSpPr>
          <p:cNvPr id="12" name="TextBox 12">
            <a:extLst>
              <a:ext uri="{FF2B5EF4-FFF2-40B4-BE49-F238E27FC236}">
                <a16:creationId xmlns:a16="http://schemas.microsoft.com/office/drawing/2014/main" id="{0433D76F-20A2-4F49-2B4A-A960792D4308}"/>
              </a:ext>
            </a:extLst>
          </p:cNvPr>
          <p:cNvSpPr txBox="1"/>
          <p:nvPr/>
        </p:nvSpPr>
        <p:spPr>
          <a:xfrm>
            <a:off x="1028700" y="8492837"/>
            <a:ext cx="4197415" cy="920115"/>
          </a:xfrm>
          <a:prstGeom prst="rect">
            <a:avLst/>
          </a:prstGeom>
        </p:spPr>
        <p:txBody>
          <a:bodyPr lIns="0" tIns="0" rIns="0" bIns="0" rtlCol="0" anchor="t">
            <a:spAutoFit/>
          </a:bodyPr>
          <a:lstStyle/>
          <a:p>
            <a:pPr marL="0" marR="0" lvl="0" indent="0" algn="just" defTabSz="914400" rtl="0" eaLnBrk="1" fontAlgn="auto" latinLnBrk="0" hangingPunct="1">
              <a:lnSpc>
                <a:spcPts val="7559"/>
              </a:lnSpc>
              <a:spcBef>
                <a:spcPts val="0"/>
              </a:spcBef>
              <a:spcAft>
                <a:spcPts val="0"/>
              </a:spcAft>
              <a:buClrTx/>
              <a:buSzTx/>
              <a:buFontTx/>
              <a:buNone/>
              <a:tabLst/>
              <a:defRPr/>
            </a:pPr>
            <a:r>
              <a:rPr kumimoji="0" lang="el-GR"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Πριν</a:t>
            </a:r>
            <a:endParaRPr kumimoji="0" lang="en-US" sz="5400" b="0" i="0" u="none" strike="noStrike" kern="1200" cap="none" spc="0" normalizeH="0" baseline="0" noProof="0" dirty="0">
              <a:ln>
                <a:noFill/>
              </a:ln>
              <a:solidFill>
                <a:srgbClr val="FFFFFF"/>
              </a:solidFill>
              <a:effectLst/>
              <a:uLnTx/>
              <a:uFillTx/>
              <a:latin typeface="Fredoka"/>
              <a:ea typeface="Fredoka"/>
              <a:cs typeface="Fredoka"/>
              <a:sym typeface="Fredoka"/>
            </a:endParaRPr>
          </a:p>
        </p:txBody>
      </p:sp>
      <p:sp>
        <p:nvSpPr>
          <p:cNvPr id="19" name="Freeform 19">
            <a:extLst>
              <a:ext uri="{FF2B5EF4-FFF2-40B4-BE49-F238E27FC236}">
                <a16:creationId xmlns:a16="http://schemas.microsoft.com/office/drawing/2014/main" id="{4DF23F8A-AC87-EE22-F6B5-E789891ABDF2}"/>
              </a:ext>
            </a:extLst>
          </p:cNvPr>
          <p:cNvSpPr/>
          <p:nvPr/>
        </p:nvSpPr>
        <p:spPr>
          <a:xfrm>
            <a:off x="16542890" y="2920925"/>
            <a:ext cx="2455053" cy="1397148"/>
          </a:xfrm>
          <a:custGeom>
            <a:avLst/>
            <a:gdLst/>
            <a:ahLst/>
            <a:cxnLst/>
            <a:rect l="l" t="t" r="r" b="b"/>
            <a:pathLst>
              <a:path w="2455053" h="1397148">
                <a:moveTo>
                  <a:pt x="0" y="0"/>
                </a:moveTo>
                <a:lnTo>
                  <a:pt x="2455053" y="0"/>
                </a:lnTo>
                <a:lnTo>
                  <a:pt x="2455053" y="1397148"/>
                </a:lnTo>
                <a:lnTo>
                  <a:pt x="0" y="1397148"/>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a:extLst>
              <a:ext uri="{FF2B5EF4-FFF2-40B4-BE49-F238E27FC236}">
                <a16:creationId xmlns:a16="http://schemas.microsoft.com/office/drawing/2014/main" id="{55909908-3E7D-8EA1-246C-CCFCC4330606}"/>
              </a:ext>
            </a:extLst>
          </p:cNvPr>
          <p:cNvSpPr/>
          <p:nvPr/>
        </p:nvSpPr>
        <p:spPr>
          <a:xfrm>
            <a:off x="424626" y="9754108"/>
            <a:ext cx="1807620" cy="1028700"/>
          </a:xfrm>
          <a:custGeom>
            <a:avLst/>
            <a:gdLst/>
            <a:ahLst/>
            <a:cxnLst/>
            <a:rect l="l" t="t" r="r" b="b"/>
            <a:pathLst>
              <a:path w="1807620" h="1028700">
                <a:moveTo>
                  <a:pt x="0" y="0"/>
                </a:moveTo>
                <a:lnTo>
                  <a:pt x="1807620" y="0"/>
                </a:lnTo>
                <a:lnTo>
                  <a:pt x="1807620" y="1028700"/>
                </a:lnTo>
                <a:lnTo>
                  <a:pt x="0" y="1028700"/>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12">
            <a:extLst>
              <a:ext uri="{FF2B5EF4-FFF2-40B4-BE49-F238E27FC236}">
                <a16:creationId xmlns:a16="http://schemas.microsoft.com/office/drawing/2014/main" id="{2A363010-5498-061B-DF2C-1CE8184B88C6}"/>
              </a:ext>
            </a:extLst>
          </p:cNvPr>
          <p:cNvSpPr txBox="1"/>
          <p:nvPr/>
        </p:nvSpPr>
        <p:spPr>
          <a:xfrm>
            <a:off x="8308931" y="8782125"/>
            <a:ext cx="4197415" cy="920115"/>
          </a:xfrm>
          <a:prstGeom prst="rect">
            <a:avLst/>
          </a:prstGeom>
        </p:spPr>
        <p:txBody>
          <a:bodyPr lIns="0" tIns="0" rIns="0" bIns="0" rtlCol="0" anchor="t">
            <a:spAutoFit/>
          </a:bodyPr>
          <a:lstStyle/>
          <a:p>
            <a:pPr marL="0" marR="0" lvl="0" indent="0" algn="just" defTabSz="914400" rtl="0" eaLnBrk="1" fontAlgn="auto" latinLnBrk="0" hangingPunct="1">
              <a:lnSpc>
                <a:spcPts val="7559"/>
              </a:lnSpc>
              <a:spcBef>
                <a:spcPts val="0"/>
              </a:spcBef>
              <a:spcAft>
                <a:spcPts val="0"/>
              </a:spcAft>
              <a:buClrTx/>
              <a:buSzTx/>
              <a:buFontTx/>
              <a:buNone/>
              <a:tabLst/>
              <a:defRPr/>
            </a:pPr>
            <a:r>
              <a:rPr kumimoji="0" lang="el-GR"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Μετά</a:t>
            </a:r>
            <a:endParaRPr kumimoji="0" lang="en-US" sz="5400" b="0" i="0" u="none" strike="noStrike" kern="1200" cap="none" spc="0" normalizeH="0" baseline="0" noProof="0" dirty="0">
              <a:ln>
                <a:noFill/>
              </a:ln>
              <a:solidFill>
                <a:srgbClr val="FFFFFF"/>
              </a:solidFill>
              <a:effectLst/>
              <a:uLnTx/>
              <a:uFillTx/>
              <a:latin typeface="Fredoka"/>
              <a:ea typeface="Fredoka"/>
              <a:cs typeface="Fredoka"/>
              <a:sym typeface="Fredoka"/>
            </a:endParaRPr>
          </a:p>
        </p:txBody>
      </p:sp>
      <p:sp>
        <p:nvSpPr>
          <p:cNvPr id="22" name="TextBox 17">
            <a:extLst>
              <a:ext uri="{FF2B5EF4-FFF2-40B4-BE49-F238E27FC236}">
                <a16:creationId xmlns:a16="http://schemas.microsoft.com/office/drawing/2014/main" id="{17D56ED1-48E3-5BB2-0ACB-73111D0A0025}"/>
              </a:ext>
            </a:extLst>
          </p:cNvPr>
          <p:cNvSpPr txBox="1"/>
          <p:nvPr/>
        </p:nvSpPr>
        <p:spPr>
          <a:xfrm>
            <a:off x="6912357" y="2628900"/>
            <a:ext cx="4463286" cy="3647152"/>
          </a:xfrm>
          <a:prstGeom prst="rect">
            <a:avLst/>
          </a:prstGeom>
        </p:spPr>
        <p:txBody>
          <a:bodyPr wrap="square" lIns="0" tIns="0" rIns="0" bIns="0" rtlCol="0" anchor="t">
            <a:spAutoFit/>
          </a:bodyPr>
          <a:lstStyle/>
          <a:p>
            <a:pPr marL="0" marR="0" lvl="0" indent="0" algn="l" defTabSz="914400" rtl="0" eaLnBrk="1" fontAlgn="auto" latinLnBrk="0" hangingPunct="1">
              <a:lnSpc>
                <a:spcPts val="4759"/>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FFFFFF"/>
              </a:solidFill>
              <a:effectLst/>
              <a:uLnTx/>
              <a:uFillTx/>
              <a:latin typeface="Montserrat Medium"/>
              <a:ea typeface="Montserrat Medium"/>
              <a:cs typeface="Montserrat Medium"/>
              <a:sym typeface="Montserrat Medium"/>
            </a:endParaRPr>
          </a:p>
          <a:p>
            <a:pPr marL="0" marR="0" lvl="0" indent="0" algn="l" defTabSz="914400" rtl="0" eaLnBrk="1" fontAlgn="auto" latinLnBrk="0" hangingPunct="1">
              <a:lnSpc>
                <a:spcPts val="4759"/>
              </a:lnSpc>
              <a:spcBef>
                <a:spcPts val="0"/>
              </a:spcBef>
              <a:spcAft>
                <a:spcPts val="0"/>
              </a:spcAft>
              <a:buClrTx/>
              <a:buSzTx/>
              <a:buFontTx/>
              <a:buNone/>
              <a:tabLst/>
              <a:defRPr/>
            </a:pPr>
            <a:endParaRPr kumimoji="0" lang="en-US" sz="3399" b="1" i="0" u="none" strike="noStrike" kern="1200" cap="none" spc="0" normalizeH="0" baseline="0" noProof="0" dirty="0">
              <a:ln>
                <a:noFill/>
              </a:ln>
              <a:solidFill>
                <a:srgbClr val="FFFFFF"/>
              </a:solidFill>
              <a:effectLst/>
              <a:uLnTx/>
              <a:uFillTx/>
              <a:latin typeface="Montserrat Medium"/>
              <a:ea typeface="Montserrat Medium"/>
              <a:cs typeface="Montserrat Medium"/>
              <a:sym typeface="Montserrat Medium"/>
            </a:endParaRPr>
          </a:p>
          <a:p>
            <a:pPr marL="0" marR="0" lvl="0" indent="0" algn="l" defTabSz="914400" rtl="0" eaLnBrk="1" fontAlgn="auto" latinLnBrk="0" hangingPunct="1">
              <a:lnSpc>
                <a:spcPts val="4759"/>
              </a:lnSpc>
              <a:spcBef>
                <a:spcPts val="0"/>
              </a:spcBef>
              <a:spcAft>
                <a:spcPts val="0"/>
              </a:spcAft>
              <a:buClrTx/>
              <a:buSzTx/>
              <a:buFontTx/>
              <a:buNone/>
              <a:tabLst/>
              <a:defRPr/>
            </a:pPr>
            <a:endParaRPr kumimoji="0" lang="en-US" sz="3399" b="1" i="0" u="none" strike="noStrike" kern="1200" cap="none" spc="0" normalizeH="0" baseline="0" noProof="0" dirty="0">
              <a:ln>
                <a:noFill/>
              </a:ln>
              <a:solidFill>
                <a:srgbClr val="FFFFFF"/>
              </a:solidFill>
              <a:effectLst/>
              <a:uLnTx/>
              <a:uFillTx/>
              <a:latin typeface="Montserrat Medium"/>
              <a:ea typeface="Montserrat Medium"/>
              <a:cs typeface="Montserrat Medium"/>
              <a:sym typeface="Montserrat Medium"/>
            </a:endParaRPr>
          </a:p>
          <a:p>
            <a:pPr marL="0" marR="0" lvl="0" indent="0" algn="l" defTabSz="914400" rtl="0" eaLnBrk="1" fontAlgn="auto" latinLnBrk="0" hangingPunct="1">
              <a:lnSpc>
                <a:spcPts val="4759"/>
              </a:lnSpc>
              <a:spcBef>
                <a:spcPts val="0"/>
              </a:spcBef>
              <a:spcAft>
                <a:spcPts val="0"/>
              </a:spcAft>
              <a:buClrTx/>
              <a:buSzTx/>
              <a:buFontTx/>
              <a:buNone/>
              <a:tabLst/>
              <a:defRPr/>
            </a:pPr>
            <a:endParaRPr kumimoji="0" lang="en-US" sz="3399" b="1" i="0" u="none" strike="noStrike" kern="1200" cap="none" spc="0" normalizeH="0" baseline="0" noProof="0" dirty="0">
              <a:ln>
                <a:noFill/>
              </a:ln>
              <a:solidFill>
                <a:srgbClr val="FFFFFF"/>
              </a:solidFill>
              <a:effectLst/>
              <a:uLnTx/>
              <a:uFillTx/>
              <a:latin typeface="Montserrat Medium"/>
              <a:ea typeface="Montserrat Medium"/>
              <a:cs typeface="Montserrat Medium"/>
              <a:sym typeface="Montserrat Medium"/>
            </a:endParaRPr>
          </a:p>
          <a:p>
            <a:pPr marL="0" marR="0" lvl="0" indent="0" algn="l" defTabSz="914400" rtl="0" eaLnBrk="1" fontAlgn="auto" latinLnBrk="0" hangingPunct="1">
              <a:lnSpc>
                <a:spcPts val="4759"/>
              </a:lnSpc>
              <a:spcBef>
                <a:spcPts val="0"/>
              </a:spcBef>
              <a:spcAft>
                <a:spcPts val="0"/>
              </a:spcAft>
              <a:buClrTx/>
              <a:buSzTx/>
              <a:buFontTx/>
              <a:buNone/>
              <a:tabLst/>
              <a:defRPr/>
            </a:pPr>
            <a:endParaRPr kumimoji="0" lang="en-US" sz="3399" b="1" i="0" u="none" strike="noStrike" kern="1200" cap="none" spc="0" normalizeH="0" baseline="0" noProof="0" dirty="0">
              <a:ln>
                <a:noFill/>
              </a:ln>
              <a:solidFill>
                <a:srgbClr val="FFFFFF"/>
              </a:solidFill>
              <a:effectLst/>
              <a:uLnTx/>
              <a:uFillTx/>
              <a:latin typeface="Montserrat Medium"/>
              <a:ea typeface="Montserrat Medium"/>
              <a:cs typeface="Montserrat Medium"/>
              <a:sym typeface="Montserrat Medium"/>
            </a:endParaRPr>
          </a:p>
          <a:p>
            <a:pPr marL="0" marR="0" lvl="0" indent="0" algn="l" defTabSz="914400" rtl="0" eaLnBrk="1" fontAlgn="auto" latinLnBrk="0" hangingPunct="1">
              <a:lnSpc>
                <a:spcPts val="4759"/>
              </a:lnSpc>
              <a:spcBef>
                <a:spcPts val="0"/>
              </a:spcBef>
              <a:spcAft>
                <a:spcPts val="0"/>
              </a:spcAft>
              <a:buClrTx/>
              <a:buSzTx/>
              <a:buFontTx/>
              <a:buNone/>
              <a:tabLst/>
              <a:defRPr/>
            </a:pPr>
            <a:endParaRPr kumimoji="0" lang="en-US" sz="3399" b="1" i="0" u="none" strike="noStrike" kern="1200" cap="none" spc="0" normalizeH="0" baseline="0" noProof="0" dirty="0">
              <a:ln>
                <a:noFill/>
              </a:ln>
              <a:solidFill>
                <a:srgbClr val="FFFFFF"/>
              </a:solidFill>
              <a:effectLst/>
              <a:uLnTx/>
              <a:uFillTx/>
              <a:latin typeface="Montserrat Medium"/>
              <a:ea typeface="Montserrat Medium"/>
              <a:cs typeface="Montserrat Medium"/>
              <a:sym typeface="Montserrat Medium"/>
            </a:endParaRPr>
          </a:p>
        </p:txBody>
      </p:sp>
      <p:pic>
        <p:nvPicPr>
          <p:cNvPr id="7" name="Εικόνα 6" descr="Εικόνα που περιέχει εσωτερικός χώρος, τοίχος, οθόνη υπολογιστή, υπολογιστής&#10;&#10;Το περιεχόμενο που δημιουργείται από τεχνολογία AI ενδέχεται να είναι εσφαλμένο.">
            <a:extLst>
              <a:ext uri="{FF2B5EF4-FFF2-40B4-BE49-F238E27FC236}">
                <a16:creationId xmlns:a16="http://schemas.microsoft.com/office/drawing/2014/main" id="{E91CD854-B9FA-71AB-8910-AC8722BF34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19240" y="3293706"/>
            <a:ext cx="6781055" cy="5085791"/>
          </a:xfrm>
          <a:prstGeom prst="rect">
            <a:avLst/>
          </a:prstGeom>
        </p:spPr>
      </p:pic>
      <p:pic>
        <p:nvPicPr>
          <p:cNvPr id="9" name="Εικόνα 8" descr="Εικόνα που περιέχει εσωτερικός χώρος, τοίχος, γραφείο, ράφι&#10;&#10;Το περιεχόμενο που δημιουργείται από τεχνολογία AI ενδέχεται να είναι εσφαλμένο.">
            <a:extLst>
              <a:ext uri="{FF2B5EF4-FFF2-40B4-BE49-F238E27FC236}">
                <a16:creationId xmlns:a16="http://schemas.microsoft.com/office/drawing/2014/main" id="{0866D292-5F4B-2B6D-56BC-37048FA319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8700" y="3210514"/>
            <a:ext cx="6781055" cy="5085791"/>
          </a:xfrm>
          <a:prstGeom prst="rect">
            <a:avLst/>
          </a:prstGeom>
        </p:spPr>
      </p:pic>
    </p:spTree>
    <p:extLst>
      <p:ext uri="{BB962C8B-B14F-4D97-AF65-F5344CB8AC3E}">
        <p14:creationId xmlns:p14="http://schemas.microsoft.com/office/powerpoint/2010/main" val="212605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85EA3"/>
        </a:solidFill>
        <a:effectLst/>
      </p:bgPr>
    </p:bg>
    <p:spTree>
      <p:nvGrpSpPr>
        <p:cNvPr id="1" name="">
          <a:extLst>
            <a:ext uri="{FF2B5EF4-FFF2-40B4-BE49-F238E27FC236}">
              <a16:creationId xmlns:a16="http://schemas.microsoft.com/office/drawing/2014/main" id="{6FED64FC-C2EA-78D0-9A08-85DAC84D43D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A9D1A3E-FF1B-787C-1850-1B0678D30B58}"/>
              </a:ext>
            </a:extLst>
          </p:cNvPr>
          <p:cNvSpPr/>
          <p:nvPr/>
        </p:nvSpPr>
        <p:spPr>
          <a:xfrm rot="10475567">
            <a:off x="-676855" y="206920"/>
            <a:ext cx="17201471" cy="12416335"/>
          </a:xfrm>
          <a:custGeom>
            <a:avLst/>
            <a:gdLst/>
            <a:ahLst/>
            <a:cxnLst/>
            <a:rect l="l" t="t" r="r" b="b"/>
            <a:pathLst>
              <a:path w="17201471" h="12416335">
                <a:moveTo>
                  <a:pt x="0" y="0"/>
                </a:moveTo>
                <a:lnTo>
                  <a:pt x="17201471" y="0"/>
                </a:lnTo>
                <a:lnTo>
                  <a:pt x="17201471" y="12416334"/>
                </a:lnTo>
                <a:lnTo>
                  <a:pt x="0" y="12416334"/>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B45BF9A8-E0AB-6F13-536D-88BDB022ACF0}"/>
              </a:ext>
            </a:extLst>
          </p:cNvPr>
          <p:cNvSpPr/>
          <p:nvPr/>
        </p:nvSpPr>
        <p:spPr>
          <a:xfrm rot="9987743">
            <a:off x="1576701" y="-431265"/>
            <a:ext cx="15808940" cy="13394484"/>
          </a:xfrm>
          <a:custGeom>
            <a:avLst/>
            <a:gdLst/>
            <a:ahLst/>
            <a:cxnLst/>
            <a:rect l="l" t="t" r="r" b="b"/>
            <a:pathLst>
              <a:path w="15808940" h="13394484">
                <a:moveTo>
                  <a:pt x="0" y="0"/>
                </a:moveTo>
                <a:lnTo>
                  <a:pt x="15808940" y="0"/>
                </a:lnTo>
                <a:lnTo>
                  <a:pt x="15808940" y="13394484"/>
                </a:lnTo>
                <a:lnTo>
                  <a:pt x="0" y="13394484"/>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a:extLst>
              <a:ext uri="{FF2B5EF4-FFF2-40B4-BE49-F238E27FC236}">
                <a16:creationId xmlns:a16="http://schemas.microsoft.com/office/drawing/2014/main" id="{18DA24A2-4AA1-7457-F387-977873E4E6F5}"/>
              </a:ext>
            </a:extLst>
          </p:cNvPr>
          <p:cNvSpPr txBox="1"/>
          <p:nvPr/>
        </p:nvSpPr>
        <p:spPr>
          <a:xfrm>
            <a:off x="1028700" y="695325"/>
            <a:ext cx="10706100" cy="1243930"/>
          </a:xfrm>
          <a:prstGeom prst="rect">
            <a:avLst/>
          </a:prstGeom>
        </p:spPr>
        <p:txBody>
          <a:bodyPr wrap="square" lIns="0" tIns="0" rIns="0" bIns="0" rtlCol="0" anchor="t">
            <a:spAutoFit/>
          </a:bodyPr>
          <a:lstStyle/>
          <a:p>
            <a:pPr marL="0" marR="0" lvl="0" indent="0" algn="l" defTabSz="914400" rtl="0" eaLnBrk="1" fontAlgn="auto" latinLnBrk="0" hangingPunct="1">
              <a:lnSpc>
                <a:spcPts val="10919"/>
              </a:lnSpc>
              <a:spcBef>
                <a:spcPts val="0"/>
              </a:spcBef>
              <a:spcAft>
                <a:spcPts val="0"/>
              </a:spcAft>
              <a:buClrTx/>
              <a:buSzTx/>
              <a:buFontTx/>
              <a:buNone/>
              <a:tabLst/>
              <a:defRPr/>
            </a:pPr>
            <a:r>
              <a:rPr kumimoji="0" lang="el-GR"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Το ΕΚΑΕ πριν και μετά</a:t>
            </a:r>
            <a:r>
              <a:rPr kumimoji="0" lang="en-US"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 (</a:t>
            </a:r>
            <a:r>
              <a:rPr kumimoji="0" lang="el-GR"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4</a:t>
            </a:r>
            <a:r>
              <a:rPr kumimoji="0" lang="en-US"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a:t>
            </a:r>
            <a:r>
              <a:rPr kumimoji="0" lang="el-GR"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 </a:t>
            </a:r>
            <a:endParaRPr kumimoji="0" lang="en-US"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endParaRPr>
          </a:p>
        </p:txBody>
      </p:sp>
      <p:sp>
        <p:nvSpPr>
          <p:cNvPr id="12" name="TextBox 12">
            <a:extLst>
              <a:ext uri="{FF2B5EF4-FFF2-40B4-BE49-F238E27FC236}">
                <a16:creationId xmlns:a16="http://schemas.microsoft.com/office/drawing/2014/main" id="{CBBFE400-47AB-EEBD-8C4E-211C062BC97D}"/>
              </a:ext>
            </a:extLst>
          </p:cNvPr>
          <p:cNvSpPr txBox="1"/>
          <p:nvPr/>
        </p:nvSpPr>
        <p:spPr>
          <a:xfrm>
            <a:off x="1028700" y="8598246"/>
            <a:ext cx="4197415" cy="920115"/>
          </a:xfrm>
          <a:prstGeom prst="rect">
            <a:avLst/>
          </a:prstGeom>
        </p:spPr>
        <p:txBody>
          <a:bodyPr lIns="0" tIns="0" rIns="0" bIns="0" rtlCol="0" anchor="t">
            <a:spAutoFit/>
          </a:bodyPr>
          <a:lstStyle/>
          <a:p>
            <a:pPr marL="0" marR="0" lvl="0" indent="0" algn="just" defTabSz="914400" rtl="0" eaLnBrk="1" fontAlgn="auto" latinLnBrk="0" hangingPunct="1">
              <a:lnSpc>
                <a:spcPts val="7559"/>
              </a:lnSpc>
              <a:spcBef>
                <a:spcPts val="0"/>
              </a:spcBef>
              <a:spcAft>
                <a:spcPts val="0"/>
              </a:spcAft>
              <a:buClrTx/>
              <a:buSzTx/>
              <a:buFontTx/>
              <a:buNone/>
              <a:tabLst/>
              <a:defRPr/>
            </a:pPr>
            <a:r>
              <a:rPr kumimoji="0" lang="el-GR"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Πριν</a:t>
            </a:r>
            <a:endParaRPr kumimoji="0" lang="en-US" sz="5400" b="0" i="0" u="none" strike="noStrike" kern="1200" cap="none" spc="0" normalizeH="0" baseline="0" noProof="0" dirty="0">
              <a:ln>
                <a:noFill/>
              </a:ln>
              <a:solidFill>
                <a:srgbClr val="FFFFFF"/>
              </a:solidFill>
              <a:effectLst/>
              <a:uLnTx/>
              <a:uFillTx/>
              <a:latin typeface="Fredoka"/>
              <a:ea typeface="Fredoka"/>
              <a:cs typeface="Fredoka"/>
              <a:sym typeface="Fredoka"/>
            </a:endParaRPr>
          </a:p>
        </p:txBody>
      </p:sp>
      <p:sp>
        <p:nvSpPr>
          <p:cNvPr id="19" name="Freeform 19">
            <a:extLst>
              <a:ext uri="{FF2B5EF4-FFF2-40B4-BE49-F238E27FC236}">
                <a16:creationId xmlns:a16="http://schemas.microsoft.com/office/drawing/2014/main" id="{9395DE86-3E7B-90C6-ECD8-939091DD38DE}"/>
              </a:ext>
            </a:extLst>
          </p:cNvPr>
          <p:cNvSpPr/>
          <p:nvPr/>
        </p:nvSpPr>
        <p:spPr>
          <a:xfrm>
            <a:off x="16542890" y="2920925"/>
            <a:ext cx="2455053" cy="1397148"/>
          </a:xfrm>
          <a:custGeom>
            <a:avLst/>
            <a:gdLst/>
            <a:ahLst/>
            <a:cxnLst/>
            <a:rect l="l" t="t" r="r" b="b"/>
            <a:pathLst>
              <a:path w="2455053" h="1397148">
                <a:moveTo>
                  <a:pt x="0" y="0"/>
                </a:moveTo>
                <a:lnTo>
                  <a:pt x="2455053" y="0"/>
                </a:lnTo>
                <a:lnTo>
                  <a:pt x="2455053" y="1397148"/>
                </a:lnTo>
                <a:lnTo>
                  <a:pt x="0" y="1397148"/>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a:extLst>
              <a:ext uri="{FF2B5EF4-FFF2-40B4-BE49-F238E27FC236}">
                <a16:creationId xmlns:a16="http://schemas.microsoft.com/office/drawing/2014/main" id="{7DB4635C-70E5-EA5A-F6F7-4A407575063B}"/>
              </a:ext>
            </a:extLst>
          </p:cNvPr>
          <p:cNvSpPr/>
          <p:nvPr/>
        </p:nvSpPr>
        <p:spPr>
          <a:xfrm>
            <a:off x="424626" y="9754108"/>
            <a:ext cx="1807620" cy="1028700"/>
          </a:xfrm>
          <a:custGeom>
            <a:avLst/>
            <a:gdLst/>
            <a:ahLst/>
            <a:cxnLst/>
            <a:rect l="l" t="t" r="r" b="b"/>
            <a:pathLst>
              <a:path w="1807620" h="1028700">
                <a:moveTo>
                  <a:pt x="0" y="0"/>
                </a:moveTo>
                <a:lnTo>
                  <a:pt x="1807620" y="0"/>
                </a:lnTo>
                <a:lnTo>
                  <a:pt x="1807620" y="1028700"/>
                </a:lnTo>
                <a:lnTo>
                  <a:pt x="0" y="1028700"/>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12">
            <a:extLst>
              <a:ext uri="{FF2B5EF4-FFF2-40B4-BE49-F238E27FC236}">
                <a16:creationId xmlns:a16="http://schemas.microsoft.com/office/drawing/2014/main" id="{EBC7D7FC-CA8C-C699-375F-9AAE762A2AD7}"/>
              </a:ext>
            </a:extLst>
          </p:cNvPr>
          <p:cNvSpPr txBox="1"/>
          <p:nvPr/>
        </p:nvSpPr>
        <p:spPr>
          <a:xfrm>
            <a:off x="8977101" y="8608922"/>
            <a:ext cx="4197415" cy="920115"/>
          </a:xfrm>
          <a:prstGeom prst="rect">
            <a:avLst/>
          </a:prstGeom>
        </p:spPr>
        <p:txBody>
          <a:bodyPr lIns="0" tIns="0" rIns="0" bIns="0" rtlCol="0" anchor="t">
            <a:spAutoFit/>
          </a:bodyPr>
          <a:lstStyle/>
          <a:p>
            <a:pPr marL="0" marR="0" lvl="0" indent="0" algn="just" defTabSz="914400" rtl="0" eaLnBrk="1" fontAlgn="auto" latinLnBrk="0" hangingPunct="1">
              <a:lnSpc>
                <a:spcPts val="7559"/>
              </a:lnSpc>
              <a:spcBef>
                <a:spcPts val="0"/>
              </a:spcBef>
              <a:spcAft>
                <a:spcPts val="0"/>
              </a:spcAft>
              <a:buClrTx/>
              <a:buSzTx/>
              <a:buFontTx/>
              <a:buNone/>
              <a:tabLst/>
              <a:defRPr/>
            </a:pPr>
            <a:r>
              <a:rPr kumimoji="0" lang="el-GR"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Μετά</a:t>
            </a:r>
            <a:endParaRPr kumimoji="0" lang="en-US" sz="5400" b="0" i="0" u="none" strike="noStrike" kern="1200" cap="none" spc="0" normalizeH="0" baseline="0" noProof="0" dirty="0">
              <a:ln>
                <a:noFill/>
              </a:ln>
              <a:solidFill>
                <a:srgbClr val="FFFFFF"/>
              </a:solidFill>
              <a:effectLst/>
              <a:uLnTx/>
              <a:uFillTx/>
              <a:latin typeface="Fredoka"/>
              <a:ea typeface="Fredoka"/>
              <a:cs typeface="Fredoka"/>
              <a:sym typeface="Fredoka"/>
            </a:endParaRPr>
          </a:p>
        </p:txBody>
      </p:sp>
      <p:pic>
        <p:nvPicPr>
          <p:cNvPr id="5" name="Εικόνα 4" descr="Εικόνα που περιέχει κείμενο, τοίχος, εσωτερικός χώρος, είδη γραφείου&#10;&#10;Το περιεχόμενο που δημιουργείται από τεχνολογία AI ενδέχεται να είναι εσφαλμένο.">
            <a:extLst>
              <a:ext uri="{FF2B5EF4-FFF2-40B4-BE49-F238E27FC236}">
                <a16:creationId xmlns:a16="http://schemas.microsoft.com/office/drawing/2014/main" id="{B5257215-72C6-9158-6EDA-EE6390A8BB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63453" y="2801834"/>
            <a:ext cx="7360725" cy="5678537"/>
          </a:xfrm>
          <a:prstGeom prst="rect">
            <a:avLst/>
          </a:prstGeom>
        </p:spPr>
      </p:pic>
      <p:pic>
        <p:nvPicPr>
          <p:cNvPr id="9" name="Εικόνα 8" descr="Εικόνα που περιέχει εσωτερικός χώρος, τοίχος, έπιπλα, υπολογιστής&#10;&#10;Το περιεχόμενο που δημιουργείται από τεχνολογία AI ενδέχεται να είναι εσφαλμένο.">
            <a:extLst>
              <a:ext uri="{FF2B5EF4-FFF2-40B4-BE49-F238E27FC236}">
                <a16:creationId xmlns:a16="http://schemas.microsoft.com/office/drawing/2014/main" id="{CDC10A53-D96A-4280-0A1B-3D48EDDEE8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8700" y="2801835"/>
            <a:ext cx="7571383" cy="5678537"/>
          </a:xfrm>
          <a:prstGeom prst="rect">
            <a:avLst/>
          </a:prstGeom>
        </p:spPr>
      </p:pic>
    </p:spTree>
    <p:extLst>
      <p:ext uri="{BB962C8B-B14F-4D97-AF65-F5344CB8AC3E}">
        <p14:creationId xmlns:p14="http://schemas.microsoft.com/office/powerpoint/2010/main" val="4162188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85EA3"/>
        </a:solidFill>
        <a:effectLst/>
      </p:bgPr>
    </p:bg>
    <p:spTree>
      <p:nvGrpSpPr>
        <p:cNvPr id="1" name="">
          <a:extLst>
            <a:ext uri="{FF2B5EF4-FFF2-40B4-BE49-F238E27FC236}">
              <a16:creationId xmlns:a16="http://schemas.microsoft.com/office/drawing/2014/main" id="{5EC57B3B-C076-3A4F-6639-40DDF89BF52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46A53F5-12B4-479A-4697-869E2B3DFAAF}"/>
              </a:ext>
            </a:extLst>
          </p:cNvPr>
          <p:cNvSpPr/>
          <p:nvPr/>
        </p:nvSpPr>
        <p:spPr>
          <a:xfrm rot="10475567">
            <a:off x="-676855" y="206920"/>
            <a:ext cx="17201471" cy="12416335"/>
          </a:xfrm>
          <a:custGeom>
            <a:avLst/>
            <a:gdLst/>
            <a:ahLst/>
            <a:cxnLst/>
            <a:rect l="l" t="t" r="r" b="b"/>
            <a:pathLst>
              <a:path w="17201471" h="12416335">
                <a:moveTo>
                  <a:pt x="0" y="0"/>
                </a:moveTo>
                <a:lnTo>
                  <a:pt x="17201471" y="0"/>
                </a:lnTo>
                <a:lnTo>
                  <a:pt x="17201471" y="12416334"/>
                </a:lnTo>
                <a:lnTo>
                  <a:pt x="0" y="12416334"/>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9C8AC54A-FA6F-F0B7-B44E-58D40B32492C}"/>
              </a:ext>
            </a:extLst>
          </p:cNvPr>
          <p:cNvSpPr/>
          <p:nvPr/>
        </p:nvSpPr>
        <p:spPr>
          <a:xfrm rot="9987743">
            <a:off x="1576701" y="-728315"/>
            <a:ext cx="15808940" cy="13394484"/>
          </a:xfrm>
          <a:custGeom>
            <a:avLst/>
            <a:gdLst/>
            <a:ahLst/>
            <a:cxnLst/>
            <a:rect l="l" t="t" r="r" b="b"/>
            <a:pathLst>
              <a:path w="15808940" h="13394484">
                <a:moveTo>
                  <a:pt x="0" y="0"/>
                </a:moveTo>
                <a:lnTo>
                  <a:pt x="15808940" y="0"/>
                </a:lnTo>
                <a:lnTo>
                  <a:pt x="15808940" y="13394484"/>
                </a:lnTo>
                <a:lnTo>
                  <a:pt x="0" y="13394484"/>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a:extLst>
              <a:ext uri="{FF2B5EF4-FFF2-40B4-BE49-F238E27FC236}">
                <a16:creationId xmlns:a16="http://schemas.microsoft.com/office/drawing/2014/main" id="{AC4BB183-C854-E19F-4447-75953BF21D53}"/>
              </a:ext>
            </a:extLst>
          </p:cNvPr>
          <p:cNvSpPr txBox="1"/>
          <p:nvPr/>
        </p:nvSpPr>
        <p:spPr>
          <a:xfrm>
            <a:off x="1028700" y="695325"/>
            <a:ext cx="10706100" cy="1243930"/>
          </a:xfrm>
          <a:prstGeom prst="rect">
            <a:avLst/>
          </a:prstGeom>
        </p:spPr>
        <p:txBody>
          <a:bodyPr wrap="square" lIns="0" tIns="0" rIns="0" bIns="0" rtlCol="0" anchor="t">
            <a:spAutoFit/>
          </a:bodyPr>
          <a:lstStyle/>
          <a:p>
            <a:pPr marL="0" marR="0" lvl="0" indent="0" algn="l" defTabSz="914400" rtl="0" eaLnBrk="1" fontAlgn="auto" latinLnBrk="0" hangingPunct="1">
              <a:lnSpc>
                <a:spcPts val="10919"/>
              </a:lnSpc>
              <a:spcBef>
                <a:spcPts val="0"/>
              </a:spcBef>
              <a:spcAft>
                <a:spcPts val="0"/>
              </a:spcAft>
              <a:buClrTx/>
              <a:buSzTx/>
              <a:buFontTx/>
              <a:buNone/>
              <a:tabLst/>
              <a:defRPr/>
            </a:pPr>
            <a:r>
              <a:rPr kumimoji="0" lang="el-GR"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Το ΕΚΑΕ πριν και μετά</a:t>
            </a:r>
            <a:r>
              <a:rPr kumimoji="0" lang="en-US"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 (</a:t>
            </a:r>
            <a:r>
              <a:rPr kumimoji="0" lang="el-GR"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5</a:t>
            </a:r>
            <a:r>
              <a:rPr kumimoji="0" lang="en-US"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a:t>
            </a:r>
            <a:r>
              <a:rPr kumimoji="0" lang="el-GR"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 </a:t>
            </a:r>
            <a:endParaRPr kumimoji="0" lang="en-US"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endParaRPr>
          </a:p>
        </p:txBody>
      </p:sp>
      <p:sp>
        <p:nvSpPr>
          <p:cNvPr id="12" name="TextBox 12">
            <a:extLst>
              <a:ext uri="{FF2B5EF4-FFF2-40B4-BE49-F238E27FC236}">
                <a16:creationId xmlns:a16="http://schemas.microsoft.com/office/drawing/2014/main" id="{97E78927-172D-509B-BBE4-6DC2187DDA09}"/>
              </a:ext>
            </a:extLst>
          </p:cNvPr>
          <p:cNvSpPr txBox="1"/>
          <p:nvPr/>
        </p:nvSpPr>
        <p:spPr>
          <a:xfrm>
            <a:off x="754103" y="8369755"/>
            <a:ext cx="4197415" cy="920115"/>
          </a:xfrm>
          <a:prstGeom prst="rect">
            <a:avLst/>
          </a:prstGeom>
        </p:spPr>
        <p:txBody>
          <a:bodyPr lIns="0" tIns="0" rIns="0" bIns="0" rtlCol="0" anchor="t">
            <a:spAutoFit/>
          </a:bodyPr>
          <a:lstStyle/>
          <a:p>
            <a:pPr marL="0" marR="0" lvl="0" indent="0" algn="just" defTabSz="914400" rtl="0" eaLnBrk="1" fontAlgn="auto" latinLnBrk="0" hangingPunct="1">
              <a:lnSpc>
                <a:spcPts val="7559"/>
              </a:lnSpc>
              <a:spcBef>
                <a:spcPts val="0"/>
              </a:spcBef>
              <a:spcAft>
                <a:spcPts val="0"/>
              </a:spcAft>
              <a:buClrTx/>
              <a:buSzTx/>
              <a:buFontTx/>
              <a:buNone/>
              <a:tabLst/>
              <a:defRPr/>
            </a:pPr>
            <a:r>
              <a:rPr kumimoji="0" lang="el-GR"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Πριν</a:t>
            </a:r>
            <a:endParaRPr kumimoji="0" lang="en-US" sz="5400" b="0" i="0" u="none" strike="noStrike" kern="1200" cap="none" spc="0" normalizeH="0" baseline="0" noProof="0" dirty="0">
              <a:ln>
                <a:noFill/>
              </a:ln>
              <a:solidFill>
                <a:srgbClr val="FFFFFF"/>
              </a:solidFill>
              <a:effectLst/>
              <a:uLnTx/>
              <a:uFillTx/>
              <a:latin typeface="Fredoka"/>
              <a:ea typeface="Fredoka"/>
              <a:cs typeface="Fredoka"/>
              <a:sym typeface="Fredoka"/>
            </a:endParaRPr>
          </a:p>
        </p:txBody>
      </p:sp>
      <p:sp>
        <p:nvSpPr>
          <p:cNvPr id="19" name="Freeform 19">
            <a:extLst>
              <a:ext uri="{FF2B5EF4-FFF2-40B4-BE49-F238E27FC236}">
                <a16:creationId xmlns:a16="http://schemas.microsoft.com/office/drawing/2014/main" id="{7BE6B825-2B85-8B48-86E6-41B0A637DE99}"/>
              </a:ext>
            </a:extLst>
          </p:cNvPr>
          <p:cNvSpPr/>
          <p:nvPr/>
        </p:nvSpPr>
        <p:spPr>
          <a:xfrm>
            <a:off x="16542890" y="2920925"/>
            <a:ext cx="2455053" cy="1397148"/>
          </a:xfrm>
          <a:custGeom>
            <a:avLst/>
            <a:gdLst/>
            <a:ahLst/>
            <a:cxnLst/>
            <a:rect l="l" t="t" r="r" b="b"/>
            <a:pathLst>
              <a:path w="2455053" h="1397148">
                <a:moveTo>
                  <a:pt x="0" y="0"/>
                </a:moveTo>
                <a:lnTo>
                  <a:pt x="2455053" y="0"/>
                </a:lnTo>
                <a:lnTo>
                  <a:pt x="2455053" y="1397148"/>
                </a:lnTo>
                <a:lnTo>
                  <a:pt x="0" y="1397148"/>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a:extLst>
              <a:ext uri="{FF2B5EF4-FFF2-40B4-BE49-F238E27FC236}">
                <a16:creationId xmlns:a16="http://schemas.microsoft.com/office/drawing/2014/main" id="{5FCEA020-2E9D-0DD9-AA67-D068D682F2C4}"/>
              </a:ext>
            </a:extLst>
          </p:cNvPr>
          <p:cNvSpPr/>
          <p:nvPr/>
        </p:nvSpPr>
        <p:spPr>
          <a:xfrm>
            <a:off x="424626" y="9754108"/>
            <a:ext cx="1807620" cy="1028700"/>
          </a:xfrm>
          <a:custGeom>
            <a:avLst/>
            <a:gdLst/>
            <a:ahLst/>
            <a:cxnLst/>
            <a:rect l="l" t="t" r="r" b="b"/>
            <a:pathLst>
              <a:path w="1807620" h="1028700">
                <a:moveTo>
                  <a:pt x="0" y="0"/>
                </a:moveTo>
                <a:lnTo>
                  <a:pt x="1807620" y="0"/>
                </a:lnTo>
                <a:lnTo>
                  <a:pt x="1807620" y="1028700"/>
                </a:lnTo>
                <a:lnTo>
                  <a:pt x="0" y="1028700"/>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12">
            <a:extLst>
              <a:ext uri="{FF2B5EF4-FFF2-40B4-BE49-F238E27FC236}">
                <a16:creationId xmlns:a16="http://schemas.microsoft.com/office/drawing/2014/main" id="{489ECA7B-F03C-4797-F08A-BF95A898DAE1}"/>
              </a:ext>
            </a:extLst>
          </p:cNvPr>
          <p:cNvSpPr txBox="1"/>
          <p:nvPr/>
        </p:nvSpPr>
        <p:spPr>
          <a:xfrm>
            <a:off x="8710955" y="8322068"/>
            <a:ext cx="4197415" cy="920115"/>
          </a:xfrm>
          <a:prstGeom prst="rect">
            <a:avLst/>
          </a:prstGeom>
        </p:spPr>
        <p:txBody>
          <a:bodyPr lIns="0" tIns="0" rIns="0" bIns="0" rtlCol="0" anchor="t">
            <a:spAutoFit/>
          </a:bodyPr>
          <a:lstStyle/>
          <a:p>
            <a:pPr marL="0" marR="0" lvl="0" indent="0" algn="just" defTabSz="914400" rtl="0" eaLnBrk="1" fontAlgn="auto" latinLnBrk="0" hangingPunct="1">
              <a:lnSpc>
                <a:spcPts val="7559"/>
              </a:lnSpc>
              <a:spcBef>
                <a:spcPts val="0"/>
              </a:spcBef>
              <a:spcAft>
                <a:spcPts val="0"/>
              </a:spcAft>
              <a:buClrTx/>
              <a:buSzTx/>
              <a:buFontTx/>
              <a:buNone/>
              <a:tabLst/>
              <a:defRPr/>
            </a:pPr>
            <a:r>
              <a:rPr kumimoji="0" lang="el-GR"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Μετά</a:t>
            </a:r>
            <a:endParaRPr kumimoji="0" lang="en-US" sz="5400" b="0" i="0" u="none" strike="noStrike" kern="1200" cap="none" spc="0" normalizeH="0" baseline="0" noProof="0" dirty="0">
              <a:ln>
                <a:noFill/>
              </a:ln>
              <a:solidFill>
                <a:srgbClr val="FFFFFF"/>
              </a:solidFill>
              <a:effectLst/>
              <a:uLnTx/>
              <a:uFillTx/>
              <a:latin typeface="Fredoka"/>
              <a:ea typeface="Fredoka"/>
              <a:cs typeface="Fredoka"/>
              <a:sym typeface="Fredoka"/>
            </a:endParaRPr>
          </a:p>
        </p:txBody>
      </p:sp>
      <p:pic>
        <p:nvPicPr>
          <p:cNvPr id="7" name="Εικόνα 6" descr="Εικόνα που περιέχει εσωτερικός χώρος, τοίχος, κατασκευή ερμαριών, επιφάνεια πάγκου&#10;&#10;Το περιεχόμενο που δημιουργείται από τεχνολογία AI ενδέχεται να είναι εσφαλμένο.">
            <a:extLst>
              <a:ext uri="{FF2B5EF4-FFF2-40B4-BE49-F238E27FC236}">
                <a16:creationId xmlns:a16="http://schemas.microsoft.com/office/drawing/2014/main" id="{F7D930B9-B89B-E1BB-87E4-9B2CFCE96D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10955" y="2476500"/>
            <a:ext cx="7594762" cy="5696072"/>
          </a:xfrm>
          <a:prstGeom prst="rect">
            <a:avLst/>
          </a:prstGeom>
        </p:spPr>
      </p:pic>
      <p:pic>
        <p:nvPicPr>
          <p:cNvPr id="9" name="Εικόνα 8" descr="Εικόνα που περιέχει εσωτερικός χώρος, έπιπλα, βιβλίο, τοποθέτηση ραφιών&#10;&#10;Το περιεχόμενο που δημιουργείται από τεχνολογία AI ενδέχεται να είναι εσφαλμένο.">
            <a:extLst>
              <a:ext uri="{FF2B5EF4-FFF2-40B4-BE49-F238E27FC236}">
                <a16:creationId xmlns:a16="http://schemas.microsoft.com/office/drawing/2014/main" id="{7009A5EC-0A24-B1D5-B0E0-5A21515C3F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4103" y="2472520"/>
            <a:ext cx="7594763" cy="5696072"/>
          </a:xfrm>
          <a:prstGeom prst="rect">
            <a:avLst/>
          </a:prstGeom>
        </p:spPr>
      </p:pic>
    </p:spTree>
    <p:extLst>
      <p:ext uri="{BB962C8B-B14F-4D97-AF65-F5344CB8AC3E}">
        <p14:creationId xmlns:p14="http://schemas.microsoft.com/office/powerpoint/2010/main" val="1370439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85EA3"/>
        </a:solidFill>
        <a:effectLst/>
      </p:bgPr>
    </p:bg>
    <p:spTree>
      <p:nvGrpSpPr>
        <p:cNvPr id="1" name="">
          <a:extLst>
            <a:ext uri="{FF2B5EF4-FFF2-40B4-BE49-F238E27FC236}">
              <a16:creationId xmlns:a16="http://schemas.microsoft.com/office/drawing/2014/main" id="{46B05A38-522B-6029-65F1-76D2AE1F560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FB09FDE-5ACC-6CB1-6BD4-27567D840199}"/>
              </a:ext>
            </a:extLst>
          </p:cNvPr>
          <p:cNvSpPr/>
          <p:nvPr/>
        </p:nvSpPr>
        <p:spPr>
          <a:xfrm rot="10475567">
            <a:off x="-676855" y="206920"/>
            <a:ext cx="17201471" cy="12416335"/>
          </a:xfrm>
          <a:custGeom>
            <a:avLst/>
            <a:gdLst/>
            <a:ahLst/>
            <a:cxnLst/>
            <a:rect l="l" t="t" r="r" b="b"/>
            <a:pathLst>
              <a:path w="17201471" h="12416335">
                <a:moveTo>
                  <a:pt x="0" y="0"/>
                </a:moveTo>
                <a:lnTo>
                  <a:pt x="17201471" y="0"/>
                </a:lnTo>
                <a:lnTo>
                  <a:pt x="17201471" y="12416334"/>
                </a:lnTo>
                <a:lnTo>
                  <a:pt x="0" y="12416334"/>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103095A7-CBC9-D112-C03C-C9430F4AD80E}"/>
              </a:ext>
            </a:extLst>
          </p:cNvPr>
          <p:cNvSpPr/>
          <p:nvPr/>
        </p:nvSpPr>
        <p:spPr>
          <a:xfrm rot="9987743">
            <a:off x="1576701" y="-728315"/>
            <a:ext cx="15808940" cy="13394484"/>
          </a:xfrm>
          <a:custGeom>
            <a:avLst/>
            <a:gdLst/>
            <a:ahLst/>
            <a:cxnLst/>
            <a:rect l="l" t="t" r="r" b="b"/>
            <a:pathLst>
              <a:path w="15808940" h="13394484">
                <a:moveTo>
                  <a:pt x="0" y="0"/>
                </a:moveTo>
                <a:lnTo>
                  <a:pt x="15808940" y="0"/>
                </a:lnTo>
                <a:lnTo>
                  <a:pt x="15808940" y="13394484"/>
                </a:lnTo>
                <a:lnTo>
                  <a:pt x="0" y="13394484"/>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a:extLst>
              <a:ext uri="{FF2B5EF4-FFF2-40B4-BE49-F238E27FC236}">
                <a16:creationId xmlns:a16="http://schemas.microsoft.com/office/drawing/2014/main" id="{24813D24-24F0-6715-BBD5-ED1CB42AE0FB}"/>
              </a:ext>
            </a:extLst>
          </p:cNvPr>
          <p:cNvSpPr txBox="1"/>
          <p:nvPr/>
        </p:nvSpPr>
        <p:spPr>
          <a:xfrm>
            <a:off x="1028700" y="695325"/>
            <a:ext cx="10706100" cy="1243930"/>
          </a:xfrm>
          <a:prstGeom prst="rect">
            <a:avLst/>
          </a:prstGeom>
        </p:spPr>
        <p:txBody>
          <a:bodyPr wrap="square" lIns="0" tIns="0" rIns="0" bIns="0" rtlCol="0" anchor="t">
            <a:spAutoFit/>
          </a:bodyPr>
          <a:lstStyle/>
          <a:p>
            <a:pPr marL="0" marR="0" lvl="0" indent="0" algn="l" defTabSz="914400" rtl="0" eaLnBrk="1" fontAlgn="auto" latinLnBrk="0" hangingPunct="1">
              <a:lnSpc>
                <a:spcPts val="10919"/>
              </a:lnSpc>
              <a:spcBef>
                <a:spcPts val="0"/>
              </a:spcBef>
              <a:spcAft>
                <a:spcPts val="0"/>
              </a:spcAft>
              <a:buClrTx/>
              <a:buSzTx/>
              <a:buFontTx/>
              <a:buNone/>
              <a:tabLst/>
              <a:defRPr/>
            </a:pPr>
            <a:r>
              <a:rPr kumimoji="0" lang="el-GR"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Το ΕΚΑΕ πριν και μετά</a:t>
            </a:r>
            <a:r>
              <a:rPr kumimoji="0" lang="en-US"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 (</a:t>
            </a:r>
            <a:r>
              <a:rPr kumimoji="0" lang="el-GR"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6</a:t>
            </a:r>
            <a:r>
              <a:rPr kumimoji="0" lang="en-US"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a:t>
            </a:r>
            <a:r>
              <a:rPr kumimoji="0" lang="el-GR"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 </a:t>
            </a:r>
            <a:endParaRPr kumimoji="0" lang="en-US"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endParaRPr>
          </a:p>
        </p:txBody>
      </p:sp>
      <p:sp>
        <p:nvSpPr>
          <p:cNvPr id="12" name="TextBox 12">
            <a:extLst>
              <a:ext uri="{FF2B5EF4-FFF2-40B4-BE49-F238E27FC236}">
                <a16:creationId xmlns:a16="http://schemas.microsoft.com/office/drawing/2014/main" id="{9AF0BAD5-AE55-9CC2-A943-8CB4C89A70F7}"/>
              </a:ext>
            </a:extLst>
          </p:cNvPr>
          <p:cNvSpPr txBox="1"/>
          <p:nvPr/>
        </p:nvSpPr>
        <p:spPr>
          <a:xfrm>
            <a:off x="1210650" y="8191499"/>
            <a:ext cx="4197415" cy="920115"/>
          </a:xfrm>
          <a:prstGeom prst="rect">
            <a:avLst/>
          </a:prstGeom>
        </p:spPr>
        <p:txBody>
          <a:bodyPr lIns="0" tIns="0" rIns="0" bIns="0" rtlCol="0" anchor="t">
            <a:spAutoFit/>
          </a:bodyPr>
          <a:lstStyle/>
          <a:p>
            <a:pPr marL="0" marR="0" lvl="0" indent="0" algn="just" defTabSz="914400" rtl="0" eaLnBrk="1" fontAlgn="auto" latinLnBrk="0" hangingPunct="1">
              <a:lnSpc>
                <a:spcPts val="7559"/>
              </a:lnSpc>
              <a:spcBef>
                <a:spcPts val="0"/>
              </a:spcBef>
              <a:spcAft>
                <a:spcPts val="0"/>
              </a:spcAft>
              <a:buClrTx/>
              <a:buSzTx/>
              <a:buFontTx/>
              <a:buNone/>
              <a:tabLst/>
              <a:defRPr/>
            </a:pPr>
            <a:r>
              <a:rPr kumimoji="0" lang="el-GR"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Πριν</a:t>
            </a:r>
            <a:endParaRPr kumimoji="0" lang="en-US" sz="5400" b="0" i="0" u="none" strike="noStrike" kern="1200" cap="none" spc="0" normalizeH="0" baseline="0" noProof="0" dirty="0">
              <a:ln>
                <a:noFill/>
              </a:ln>
              <a:solidFill>
                <a:srgbClr val="FFFFFF"/>
              </a:solidFill>
              <a:effectLst/>
              <a:uLnTx/>
              <a:uFillTx/>
              <a:latin typeface="Fredoka"/>
              <a:ea typeface="Fredoka"/>
              <a:cs typeface="Fredoka"/>
              <a:sym typeface="Fredoka"/>
            </a:endParaRPr>
          </a:p>
        </p:txBody>
      </p:sp>
      <p:sp>
        <p:nvSpPr>
          <p:cNvPr id="19" name="Freeform 19">
            <a:extLst>
              <a:ext uri="{FF2B5EF4-FFF2-40B4-BE49-F238E27FC236}">
                <a16:creationId xmlns:a16="http://schemas.microsoft.com/office/drawing/2014/main" id="{A23437A9-8985-AA1E-D04E-30BF7BFA53BD}"/>
              </a:ext>
            </a:extLst>
          </p:cNvPr>
          <p:cNvSpPr/>
          <p:nvPr/>
        </p:nvSpPr>
        <p:spPr>
          <a:xfrm>
            <a:off x="16542890" y="2920925"/>
            <a:ext cx="2455053" cy="1397148"/>
          </a:xfrm>
          <a:custGeom>
            <a:avLst/>
            <a:gdLst/>
            <a:ahLst/>
            <a:cxnLst/>
            <a:rect l="l" t="t" r="r" b="b"/>
            <a:pathLst>
              <a:path w="2455053" h="1397148">
                <a:moveTo>
                  <a:pt x="0" y="0"/>
                </a:moveTo>
                <a:lnTo>
                  <a:pt x="2455053" y="0"/>
                </a:lnTo>
                <a:lnTo>
                  <a:pt x="2455053" y="1397148"/>
                </a:lnTo>
                <a:lnTo>
                  <a:pt x="0" y="1397148"/>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a:extLst>
              <a:ext uri="{FF2B5EF4-FFF2-40B4-BE49-F238E27FC236}">
                <a16:creationId xmlns:a16="http://schemas.microsoft.com/office/drawing/2014/main" id="{E091B890-7B74-79EF-67F2-36A4586DA2BA}"/>
              </a:ext>
            </a:extLst>
          </p:cNvPr>
          <p:cNvSpPr/>
          <p:nvPr/>
        </p:nvSpPr>
        <p:spPr>
          <a:xfrm>
            <a:off x="424626" y="9754108"/>
            <a:ext cx="1807620" cy="1028700"/>
          </a:xfrm>
          <a:custGeom>
            <a:avLst/>
            <a:gdLst/>
            <a:ahLst/>
            <a:cxnLst/>
            <a:rect l="l" t="t" r="r" b="b"/>
            <a:pathLst>
              <a:path w="1807620" h="1028700">
                <a:moveTo>
                  <a:pt x="0" y="0"/>
                </a:moveTo>
                <a:lnTo>
                  <a:pt x="1807620" y="0"/>
                </a:lnTo>
                <a:lnTo>
                  <a:pt x="1807620" y="1028700"/>
                </a:lnTo>
                <a:lnTo>
                  <a:pt x="0" y="1028700"/>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12">
            <a:extLst>
              <a:ext uri="{FF2B5EF4-FFF2-40B4-BE49-F238E27FC236}">
                <a16:creationId xmlns:a16="http://schemas.microsoft.com/office/drawing/2014/main" id="{87CA020F-073F-6753-6B5A-F125B3BD40FE}"/>
              </a:ext>
            </a:extLst>
          </p:cNvPr>
          <p:cNvSpPr txBox="1"/>
          <p:nvPr/>
        </p:nvSpPr>
        <p:spPr>
          <a:xfrm>
            <a:off x="9393521" y="8191500"/>
            <a:ext cx="4197415" cy="920115"/>
          </a:xfrm>
          <a:prstGeom prst="rect">
            <a:avLst/>
          </a:prstGeom>
        </p:spPr>
        <p:txBody>
          <a:bodyPr lIns="0" tIns="0" rIns="0" bIns="0" rtlCol="0" anchor="t">
            <a:spAutoFit/>
          </a:bodyPr>
          <a:lstStyle/>
          <a:p>
            <a:pPr marL="0" marR="0" lvl="0" indent="0" algn="just" defTabSz="914400" rtl="0" eaLnBrk="1" fontAlgn="auto" latinLnBrk="0" hangingPunct="1">
              <a:lnSpc>
                <a:spcPts val="7559"/>
              </a:lnSpc>
              <a:spcBef>
                <a:spcPts val="0"/>
              </a:spcBef>
              <a:spcAft>
                <a:spcPts val="0"/>
              </a:spcAft>
              <a:buClrTx/>
              <a:buSzTx/>
              <a:buFontTx/>
              <a:buNone/>
              <a:tabLst/>
              <a:defRPr/>
            </a:pPr>
            <a:r>
              <a:rPr kumimoji="0" lang="el-GR"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Μετά</a:t>
            </a:r>
            <a:endParaRPr kumimoji="0" lang="en-US" sz="5400" b="0" i="0" u="none" strike="noStrike" kern="1200" cap="none" spc="0" normalizeH="0" baseline="0" noProof="0" dirty="0">
              <a:ln>
                <a:noFill/>
              </a:ln>
              <a:solidFill>
                <a:srgbClr val="FFFFFF"/>
              </a:solidFill>
              <a:effectLst/>
              <a:uLnTx/>
              <a:uFillTx/>
              <a:latin typeface="Fredoka"/>
              <a:ea typeface="Fredoka"/>
              <a:cs typeface="Fredoka"/>
              <a:sym typeface="Fredoka"/>
            </a:endParaRPr>
          </a:p>
        </p:txBody>
      </p:sp>
      <p:pic>
        <p:nvPicPr>
          <p:cNvPr id="4" name="Εικόνα 3" descr="Εικόνα που περιέχει τοίχος, εσωτερικός χώρος, γραφείο, έπιπλα&#10;&#10;Το περιεχόμενο που δημιουργείται από τεχνολογία AI ενδέχεται να είναι εσφαλμένο.">
            <a:extLst>
              <a:ext uri="{FF2B5EF4-FFF2-40B4-BE49-F238E27FC236}">
                <a16:creationId xmlns:a16="http://schemas.microsoft.com/office/drawing/2014/main" id="{666AEA20-CB58-F83D-2284-075DB45D3C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3521" y="2544072"/>
            <a:ext cx="6988233" cy="5241175"/>
          </a:xfrm>
          <a:prstGeom prst="rect">
            <a:avLst/>
          </a:prstGeom>
        </p:spPr>
      </p:pic>
      <p:pic>
        <p:nvPicPr>
          <p:cNvPr id="6" name="Εικόνα 5" descr="Εικόνα που περιέχει εσωτερικός χώρος, τοίχος, συσκευή γυμναστικής, καρέκλα&#10;&#10;Το περιεχόμενο που δημιουργείται από τεχνολογία AI ενδέχεται να είναι εσφαλμένο.">
            <a:extLst>
              <a:ext uri="{FF2B5EF4-FFF2-40B4-BE49-F238E27FC236}">
                <a16:creationId xmlns:a16="http://schemas.microsoft.com/office/drawing/2014/main" id="{E69799D2-9BD5-015A-08D9-127D0FC5A9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10650" y="2568968"/>
            <a:ext cx="6988233" cy="5241175"/>
          </a:xfrm>
          <a:prstGeom prst="rect">
            <a:avLst/>
          </a:prstGeom>
        </p:spPr>
      </p:pic>
    </p:spTree>
    <p:extLst>
      <p:ext uri="{BB962C8B-B14F-4D97-AF65-F5344CB8AC3E}">
        <p14:creationId xmlns:p14="http://schemas.microsoft.com/office/powerpoint/2010/main" val="2003593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85EA3"/>
        </a:solidFill>
        <a:effectLst/>
      </p:bgPr>
    </p:bg>
    <p:spTree>
      <p:nvGrpSpPr>
        <p:cNvPr id="1" name=""/>
        <p:cNvGrpSpPr/>
        <p:nvPr/>
      </p:nvGrpSpPr>
      <p:grpSpPr>
        <a:xfrm>
          <a:off x="0" y="0"/>
          <a:ext cx="0" cy="0"/>
          <a:chOff x="0" y="0"/>
          <a:chExt cx="0" cy="0"/>
        </a:xfrm>
      </p:grpSpPr>
      <p:sp>
        <p:nvSpPr>
          <p:cNvPr id="2" name="Freeform 2"/>
          <p:cNvSpPr/>
          <p:nvPr/>
        </p:nvSpPr>
        <p:spPr>
          <a:xfrm rot="-7268802">
            <a:off x="-4816841" y="-2332895"/>
            <a:ext cx="19179332" cy="16250125"/>
          </a:xfrm>
          <a:custGeom>
            <a:avLst/>
            <a:gdLst/>
            <a:ahLst/>
            <a:cxnLst/>
            <a:rect l="l" t="t" r="r" b="b"/>
            <a:pathLst>
              <a:path w="19179332" h="16250125">
                <a:moveTo>
                  <a:pt x="0" y="0"/>
                </a:moveTo>
                <a:lnTo>
                  <a:pt x="19179332" y="0"/>
                </a:lnTo>
                <a:lnTo>
                  <a:pt x="19179332" y="16250125"/>
                </a:lnTo>
                <a:lnTo>
                  <a:pt x="0" y="16250125"/>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9991050">
            <a:off x="-4938072" y="-1206000"/>
            <a:ext cx="16723353" cy="12071220"/>
          </a:xfrm>
          <a:custGeom>
            <a:avLst/>
            <a:gdLst/>
            <a:ahLst/>
            <a:cxnLst/>
            <a:rect l="l" t="t" r="r" b="b"/>
            <a:pathLst>
              <a:path w="16723353" h="12071220">
                <a:moveTo>
                  <a:pt x="0" y="0"/>
                </a:moveTo>
                <a:lnTo>
                  <a:pt x="16723353" y="0"/>
                </a:lnTo>
                <a:lnTo>
                  <a:pt x="16723353" y="12071220"/>
                </a:lnTo>
                <a:lnTo>
                  <a:pt x="0" y="12071220"/>
                </a:lnTo>
                <a:lnTo>
                  <a:pt x="0" y="0"/>
                </a:lnTo>
                <a:close/>
              </a:path>
            </a:pathLst>
          </a:custGeom>
          <a:blipFill>
            <a:blip r:embed="rId4">
              <a:alphaModFix amt="35000"/>
              <a:extLst>
                <a:ext uri="{96DAC541-7B7A-43D3-8B79-37D633B846F1}">
                  <asvg:svgBlip xmlns:asvg="http://schemas.microsoft.com/office/drawing/2016/SVG/main" r:embed="rId5"/>
                </a:ext>
              </a:extLst>
            </a:blip>
            <a:stretch>
              <a:fillRect/>
            </a:stretch>
          </a:blipFill>
        </p:spPr>
        <p:txBody>
          <a:bodyPr/>
          <a:lstStyle/>
          <a:p>
            <a:endParaRPr lang="el-GR"/>
          </a:p>
        </p:txBody>
      </p:sp>
      <p:sp>
        <p:nvSpPr>
          <p:cNvPr id="4" name="Freeform 4"/>
          <p:cNvSpPr/>
          <p:nvPr/>
        </p:nvSpPr>
        <p:spPr>
          <a:xfrm>
            <a:off x="10879832" y="1686531"/>
            <a:ext cx="6813203" cy="8600469"/>
          </a:xfrm>
          <a:custGeom>
            <a:avLst/>
            <a:gdLst/>
            <a:ahLst/>
            <a:cxnLst/>
            <a:rect l="l" t="t" r="r" b="b"/>
            <a:pathLst>
              <a:path w="6813203" h="8600469">
                <a:moveTo>
                  <a:pt x="0" y="0"/>
                </a:moveTo>
                <a:lnTo>
                  <a:pt x="6813203" y="0"/>
                </a:lnTo>
                <a:lnTo>
                  <a:pt x="6813203" y="8600469"/>
                </a:lnTo>
                <a:lnTo>
                  <a:pt x="0" y="86004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5" name="TextBox 5"/>
          <p:cNvSpPr txBox="1"/>
          <p:nvPr/>
        </p:nvSpPr>
        <p:spPr>
          <a:xfrm>
            <a:off x="1028700" y="732649"/>
            <a:ext cx="7567282" cy="1223540"/>
          </a:xfrm>
          <a:prstGeom prst="rect">
            <a:avLst/>
          </a:prstGeom>
        </p:spPr>
        <p:txBody>
          <a:bodyPr lIns="0" tIns="0" rIns="0" bIns="0" rtlCol="0" anchor="t">
            <a:spAutoFit/>
          </a:bodyPr>
          <a:lstStyle/>
          <a:p>
            <a:pPr algn="l">
              <a:lnSpc>
                <a:spcPts val="10919"/>
              </a:lnSpc>
            </a:pPr>
            <a:r>
              <a:rPr lang="en-US" sz="6000" b="1" dirty="0" err="1">
                <a:solidFill>
                  <a:srgbClr val="FFFFFF"/>
                </a:solidFill>
                <a:latin typeface="Arial" panose="020B0604020202020204" pitchFamily="34" charset="0"/>
                <a:ea typeface="Fredoka"/>
                <a:cs typeface="Arial" panose="020B0604020202020204" pitchFamily="34" charset="0"/>
                <a:sym typeface="Fredoka"/>
              </a:rPr>
              <a:t>Ιστορικό</a:t>
            </a:r>
            <a:endParaRPr lang="en-US" sz="6000" b="1" dirty="0">
              <a:solidFill>
                <a:srgbClr val="FFFFFF"/>
              </a:solidFill>
              <a:latin typeface="Arial" panose="020B0604020202020204" pitchFamily="34" charset="0"/>
              <a:ea typeface="Fredoka"/>
              <a:cs typeface="Arial" panose="020B0604020202020204" pitchFamily="34" charset="0"/>
              <a:sym typeface="Fredoka"/>
            </a:endParaRPr>
          </a:p>
        </p:txBody>
      </p:sp>
      <p:sp>
        <p:nvSpPr>
          <p:cNvPr id="6" name="TextBox 6"/>
          <p:cNvSpPr txBox="1"/>
          <p:nvPr/>
        </p:nvSpPr>
        <p:spPr>
          <a:xfrm>
            <a:off x="1028700" y="2916456"/>
            <a:ext cx="9620777" cy="8186857"/>
          </a:xfrm>
          <a:prstGeom prst="rect">
            <a:avLst/>
          </a:prstGeom>
        </p:spPr>
        <p:txBody>
          <a:bodyPr wrap="square" lIns="0" tIns="0" rIns="0" bIns="0" rtlCol="0" anchor="t">
            <a:spAutoFit/>
          </a:bodyPr>
          <a:lstStyle/>
          <a:p>
            <a:r>
              <a:rPr lang="el-GR" sz="2800" dirty="0">
                <a:solidFill>
                  <a:srgbClr val="FFFFFF"/>
                </a:solidFill>
                <a:latin typeface="Arial" panose="020B0604020202020204" pitchFamily="34" charset="0"/>
                <a:ea typeface="Montserrat Medium"/>
                <a:cs typeface="Arial" panose="020B0604020202020204" pitchFamily="34" charset="0"/>
                <a:sym typeface="Montserrat Medium"/>
              </a:rPr>
              <a:t>Το Εθνικό Κέντρο Αθλητικών Ερευνών (ΕΚΑΕ), αρχικά γνωστό ως «Εργομετρικό Κέντρο Αθλητικών Ερευνών», δημιουργήθηκε το 1979 από τον Βασίλειο Κλεισούρα, ομότιμο καθηγητή </a:t>
            </a:r>
            <a:r>
              <a:rPr lang="el-GR" sz="2800" dirty="0" err="1">
                <a:solidFill>
                  <a:srgbClr val="FFFFFF"/>
                </a:solidFill>
                <a:latin typeface="Arial" panose="020B0604020202020204" pitchFamily="34" charset="0"/>
                <a:ea typeface="Montserrat Medium"/>
                <a:cs typeface="Arial" panose="020B0604020202020204" pitchFamily="34" charset="0"/>
                <a:sym typeface="Montserrat Medium"/>
              </a:rPr>
              <a:t>Αθλητιατρικής</a:t>
            </a:r>
            <a:r>
              <a:rPr lang="el-GR" sz="2800" dirty="0">
                <a:solidFill>
                  <a:srgbClr val="FFFFFF"/>
                </a:solidFill>
                <a:latin typeface="Arial" panose="020B0604020202020204" pitchFamily="34" charset="0"/>
                <a:ea typeface="Montserrat Medium"/>
                <a:cs typeface="Arial" panose="020B0604020202020204" pitchFamily="34" charset="0"/>
                <a:sym typeface="Montserrat Medium"/>
              </a:rPr>
              <a:t> και Βιολογίας της Άσκησης του ΕΚΠΑ, ο οποίος υπήρξε ιδρυτικός διευθυντής του. </a:t>
            </a:r>
          </a:p>
          <a:p>
            <a:endParaRPr lang="el-GR" sz="2800" dirty="0">
              <a:solidFill>
                <a:srgbClr val="FFFFFF"/>
              </a:solidFill>
              <a:latin typeface="Arial" panose="020B0604020202020204" pitchFamily="34" charset="0"/>
              <a:ea typeface="Montserrat Medium"/>
              <a:cs typeface="Arial" panose="020B0604020202020204" pitchFamily="34" charset="0"/>
              <a:sym typeface="Montserrat Medium"/>
            </a:endParaRPr>
          </a:p>
          <a:p>
            <a:r>
              <a:rPr lang="el-GR" sz="2800" dirty="0">
                <a:solidFill>
                  <a:srgbClr val="FFFFFF"/>
                </a:solidFill>
                <a:latin typeface="Arial" panose="020B0604020202020204" pitchFamily="34" charset="0"/>
                <a:ea typeface="Montserrat Medium"/>
                <a:cs typeface="Arial" panose="020B0604020202020204" pitchFamily="34" charset="0"/>
                <a:sym typeface="Montserrat Medium"/>
              </a:rPr>
              <a:t>Κατά τη διάρκεια της πολυετούς λειτουργίας του, το ΕΚΑΕ στελεχώθηκε από 40μελές εξειδικευμένο επιστημονικό προσωπικό, ενώ παρείχε υπηρεσίες σε δεκάδες χιλιάδες Έλληνες και ξένους αθλητές. Πολλοί από τους επιστημονικούς συνεργάτες του έχουν διακριθεί                  για το ερευνητικό και επιστημονικό έργο τους, τόσο          στην Ελλάδα, όσο και στο εξωτερικό.  </a:t>
            </a:r>
          </a:p>
          <a:p>
            <a:endParaRPr lang="el-GR" sz="2800" dirty="0">
              <a:solidFill>
                <a:srgbClr val="FFFFFF"/>
              </a:solidFill>
              <a:latin typeface="Arial" panose="020B0604020202020204" pitchFamily="34" charset="0"/>
              <a:ea typeface="Montserrat Medium"/>
              <a:cs typeface="Arial" panose="020B0604020202020204" pitchFamily="34" charset="0"/>
              <a:sym typeface="Montserrat Medium"/>
            </a:endParaRPr>
          </a:p>
          <a:p>
            <a:endParaRPr lang="el-GR" sz="2800" dirty="0">
              <a:solidFill>
                <a:srgbClr val="FFFFFF"/>
              </a:solidFill>
              <a:latin typeface="Arial" panose="020B0604020202020204" pitchFamily="34" charset="0"/>
              <a:ea typeface="Montserrat Medium"/>
              <a:cs typeface="Arial" panose="020B0604020202020204" pitchFamily="34" charset="0"/>
              <a:sym typeface="Montserrat Medium"/>
            </a:endParaRPr>
          </a:p>
          <a:p>
            <a:endParaRPr lang="el-GR" sz="2800" dirty="0">
              <a:solidFill>
                <a:srgbClr val="FFFFFF"/>
              </a:solidFill>
              <a:latin typeface="Arial" panose="020B0604020202020204" pitchFamily="34" charset="0"/>
              <a:ea typeface="Montserrat Medium"/>
              <a:cs typeface="Arial" panose="020B0604020202020204" pitchFamily="34" charset="0"/>
              <a:sym typeface="Montserrat Medium"/>
            </a:endParaRPr>
          </a:p>
          <a:p>
            <a:endParaRPr lang="el-GR" sz="2800" dirty="0">
              <a:solidFill>
                <a:srgbClr val="FFFFFF"/>
              </a:solidFill>
              <a:latin typeface="Arial" panose="020B0604020202020204" pitchFamily="34" charset="0"/>
              <a:ea typeface="Montserrat Medium"/>
              <a:cs typeface="Arial" panose="020B0604020202020204" pitchFamily="34" charset="0"/>
              <a:sym typeface="Montserrat Medium"/>
            </a:endParaRPr>
          </a:p>
          <a:p>
            <a:endParaRPr lang="el-GR" sz="2800" dirty="0">
              <a:solidFill>
                <a:srgbClr val="FFFFFF"/>
              </a:solidFill>
              <a:latin typeface="Arial" panose="020B0604020202020204" pitchFamily="34" charset="0"/>
              <a:ea typeface="Montserrat Medium"/>
              <a:cs typeface="Arial" panose="020B0604020202020204" pitchFamily="34" charset="0"/>
              <a:sym typeface="Montserrat Medium"/>
            </a:endParaRPr>
          </a:p>
          <a:p>
            <a:endParaRPr lang="el-GR" sz="2800" dirty="0">
              <a:solidFill>
                <a:srgbClr val="FFFFFF"/>
              </a:solidFill>
              <a:latin typeface="Arial" panose="020B0604020202020204" pitchFamily="34" charset="0"/>
              <a:ea typeface="Montserrat Medium"/>
              <a:cs typeface="Arial" panose="020B0604020202020204" pitchFamily="34" charset="0"/>
              <a:sym typeface="Montserrat Medium"/>
            </a:endParaRPr>
          </a:p>
        </p:txBody>
      </p:sp>
      <p:sp>
        <p:nvSpPr>
          <p:cNvPr id="8" name="Freeform 8"/>
          <p:cNvSpPr/>
          <p:nvPr/>
        </p:nvSpPr>
        <p:spPr>
          <a:xfrm>
            <a:off x="16686699" y="74712"/>
            <a:ext cx="2455053" cy="1397148"/>
          </a:xfrm>
          <a:custGeom>
            <a:avLst/>
            <a:gdLst/>
            <a:ahLst/>
            <a:cxnLst/>
            <a:rect l="l" t="t" r="r" b="b"/>
            <a:pathLst>
              <a:path w="2455053" h="1397148">
                <a:moveTo>
                  <a:pt x="0" y="0"/>
                </a:moveTo>
                <a:lnTo>
                  <a:pt x="2455053" y="0"/>
                </a:lnTo>
                <a:lnTo>
                  <a:pt x="2455053" y="1397148"/>
                </a:lnTo>
                <a:lnTo>
                  <a:pt x="0" y="1397148"/>
                </a:lnTo>
                <a:lnTo>
                  <a:pt x="0" y="0"/>
                </a:lnTo>
                <a:close/>
              </a:path>
            </a:pathLst>
          </a:custGeom>
          <a:blipFill>
            <a:blip r:embed="rId8">
              <a:alphaModFix amt="54000"/>
              <a:extLst>
                <a:ext uri="{96DAC541-7B7A-43D3-8B79-37D633B846F1}">
                  <asvg:svgBlip xmlns:asvg="http://schemas.microsoft.com/office/drawing/2016/SVG/main" r:embed="rId9"/>
                </a:ext>
              </a:extLst>
            </a:blip>
            <a:stretch>
              <a:fillRect/>
            </a:stretch>
          </a:blipFill>
        </p:spPr>
        <p:txBody>
          <a:bodyPr/>
          <a:lstStyle/>
          <a:p>
            <a:endParaRPr lang="el-GR"/>
          </a:p>
        </p:txBody>
      </p:sp>
      <p:sp>
        <p:nvSpPr>
          <p:cNvPr id="9" name="Freeform 9"/>
          <p:cNvSpPr/>
          <p:nvPr/>
        </p:nvSpPr>
        <p:spPr>
          <a:xfrm>
            <a:off x="5167162" y="9772650"/>
            <a:ext cx="1807620" cy="1028700"/>
          </a:xfrm>
          <a:custGeom>
            <a:avLst/>
            <a:gdLst/>
            <a:ahLst/>
            <a:cxnLst/>
            <a:rect l="l" t="t" r="r" b="b"/>
            <a:pathLst>
              <a:path w="1807620" h="1028700">
                <a:moveTo>
                  <a:pt x="0" y="0"/>
                </a:moveTo>
                <a:lnTo>
                  <a:pt x="1807620" y="0"/>
                </a:lnTo>
                <a:lnTo>
                  <a:pt x="1807620" y="1028700"/>
                </a:lnTo>
                <a:lnTo>
                  <a:pt x="0" y="1028700"/>
                </a:lnTo>
                <a:lnTo>
                  <a:pt x="0" y="0"/>
                </a:lnTo>
                <a:close/>
              </a:path>
            </a:pathLst>
          </a:custGeom>
          <a:blipFill>
            <a:blip r:embed="rId8">
              <a:alphaModFix amt="54000"/>
              <a:extLst>
                <a:ext uri="{96DAC541-7B7A-43D3-8B79-37D633B846F1}">
                  <asvg:svgBlip xmlns:asvg="http://schemas.microsoft.com/office/drawing/2016/SVG/main" r:embed="rId9"/>
                </a:ext>
              </a:extLst>
            </a:blip>
            <a:stretch>
              <a:fillRect/>
            </a:stretch>
          </a:blipFill>
        </p:spPr>
        <p:txBody>
          <a:bodyPr/>
          <a:lstStyle/>
          <a:p>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85EA3"/>
        </a:solidFill>
        <a:effectLst/>
      </p:bgPr>
    </p:bg>
    <p:spTree>
      <p:nvGrpSpPr>
        <p:cNvPr id="1" name="">
          <a:extLst>
            <a:ext uri="{FF2B5EF4-FFF2-40B4-BE49-F238E27FC236}">
              <a16:creationId xmlns:a16="http://schemas.microsoft.com/office/drawing/2014/main" id="{AE217C92-EB8E-B850-7A2D-42811F460E8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8719E3E-6D1F-97A8-C9E3-7722E2DBC625}"/>
              </a:ext>
            </a:extLst>
          </p:cNvPr>
          <p:cNvSpPr/>
          <p:nvPr/>
        </p:nvSpPr>
        <p:spPr>
          <a:xfrm rot="10475567">
            <a:off x="-676855" y="206920"/>
            <a:ext cx="17201471" cy="12416335"/>
          </a:xfrm>
          <a:custGeom>
            <a:avLst/>
            <a:gdLst/>
            <a:ahLst/>
            <a:cxnLst/>
            <a:rect l="l" t="t" r="r" b="b"/>
            <a:pathLst>
              <a:path w="17201471" h="12416335">
                <a:moveTo>
                  <a:pt x="0" y="0"/>
                </a:moveTo>
                <a:lnTo>
                  <a:pt x="17201471" y="0"/>
                </a:lnTo>
                <a:lnTo>
                  <a:pt x="17201471" y="12416334"/>
                </a:lnTo>
                <a:lnTo>
                  <a:pt x="0" y="12416334"/>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D90F45B1-985C-B1FA-DB5A-40AFCFA47912}"/>
              </a:ext>
            </a:extLst>
          </p:cNvPr>
          <p:cNvSpPr/>
          <p:nvPr/>
        </p:nvSpPr>
        <p:spPr>
          <a:xfrm rot="9987743">
            <a:off x="2033901" y="-659866"/>
            <a:ext cx="15808940" cy="13394484"/>
          </a:xfrm>
          <a:custGeom>
            <a:avLst/>
            <a:gdLst/>
            <a:ahLst/>
            <a:cxnLst/>
            <a:rect l="l" t="t" r="r" b="b"/>
            <a:pathLst>
              <a:path w="15808940" h="13394484">
                <a:moveTo>
                  <a:pt x="0" y="0"/>
                </a:moveTo>
                <a:lnTo>
                  <a:pt x="15808940" y="0"/>
                </a:lnTo>
                <a:lnTo>
                  <a:pt x="15808940" y="13394484"/>
                </a:lnTo>
                <a:lnTo>
                  <a:pt x="0" y="13394484"/>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a:extLst>
              <a:ext uri="{FF2B5EF4-FFF2-40B4-BE49-F238E27FC236}">
                <a16:creationId xmlns:a16="http://schemas.microsoft.com/office/drawing/2014/main" id="{3F20C7E8-DB41-3F5C-7C6D-8C3CF7576557}"/>
              </a:ext>
            </a:extLst>
          </p:cNvPr>
          <p:cNvSpPr txBox="1"/>
          <p:nvPr/>
        </p:nvSpPr>
        <p:spPr>
          <a:xfrm>
            <a:off x="1028700" y="695325"/>
            <a:ext cx="10706100" cy="1243930"/>
          </a:xfrm>
          <a:prstGeom prst="rect">
            <a:avLst/>
          </a:prstGeom>
        </p:spPr>
        <p:txBody>
          <a:bodyPr wrap="square" lIns="0" tIns="0" rIns="0" bIns="0" rtlCol="0" anchor="t">
            <a:spAutoFit/>
          </a:bodyPr>
          <a:lstStyle/>
          <a:p>
            <a:pPr marL="0" marR="0" lvl="0" indent="0" algn="l" defTabSz="914400" rtl="0" eaLnBrk="1" fontAlgn="auto" latinLnBrk="0" hangingPunct="1">
              <a:lnSpc>
                <a:spcPts val="10919"/>
              </a:lnSpc>
              <a:spcBef>
                <a:spcPts val="0"/>
              </a:spcBef>
              <a:spcAft>
                <a:spcPts val="0"/>
              </a:spcAft>
              <a:buClrTx/>
              <a:buSzTx/>
              <a:buFontTx/>
              <a:buNone/>
              <a:tabLst/>
              <a:defRPr/>
            </a:pPr>
            <a:r>
              <a:rPr kumimoji="0" lang="el-GR"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Το ΕΚΑΕ πριν και μετά</a:t>
            </a:r>
            <a:r>
              <a:rPr kumimoji="0" lang="en-US"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 (</a:t>
            </a:r>
            <a:r>
              <a:rPr kumimoji="0" lang="el-GR"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7</a:t>
            </a:r>
            <a:r>
              <a:rPr kumimoji="0" lang="en-US"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a:t>
            </a:r>
            <a:r>
              <a:rPr kumimoji="0" lang="el-GR"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 </a:t>
            </a:r>
            <a:endParaRPr kumimoji="0" lang="en-US" sz="6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endParaRPr>
          </a:p>
        </p:txBody>
      </p:sp>
      <p:sp>
        <p:nvSpPr>
          <p:cNvPr id="12" name="TextBox 12">
            <a:extLst>
              <a:ext uri="{FF2B5EF4-FFF2-40B4-BE49-F238E27FC236}">
                <a16:creationId xmlns:a16="http://schemas.microsoft.com/office/drawing/2014/main" id="{1E077A07-F407-A490-7DA8-0B3D0BE03BB7}"/>
              </a:ext>
            </a:extLst>
          </p:cNvPr>
          <p:cNvSpPr txBox="1"/>
          <p:nvPr/>
        </p:nvSpPr>
        <p:spPr>
          <a:xfrm>
            <a:off x="1210650" y="8322068"/>
            <a:ext cx="4197415" cy="920115"/>
          </a:xfrm>
          <a:prstGeom prst="rect">
            <a:avLst/>
          </a:prstGeom>
        </p:spPr>
        <p:txBody>
          <a:bodyPr lIns="0" tIns="0" rIns="0" bIns="0" rtlCol="0" anchor="t">
            <a:spAutoFit/>
          </a:bodyPr>
          <a:lstStyle/>
          <a:p>
            <a:pPr marL="0" marR="0" lvl="0" indent="0" algn="just" defTabSz="914400" rtl="0" eaLnBrk="1" fontAlgn="auto" latinLnBrk="0" hangingPunct="1">
              <a:lnSpc>
                <a:spcPts val="7559"/>
              </a:lnSpc>
              <a:spcBef>
                <a:spcPts val="0"/>
              </a:spcBef>
              <a:spcAft>
                <a:spcPts val="0"/>
              </a:spcAft>
              <a:buClrTx/>
              <a:buSzTx/>
              <a:buFontTx/>
              <a:buNone/>
              <a:tabLst/>
              <a:defRPr/>
            </a:pPr>
            <a:r>
              <a:rPr kumimoji="0" lang="el-GR"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Πριν</a:t>
            </a:r>
            <a:endParaRPr kumimoji="0" lang="en-US" sz="5400" b="0" i="0" u="none" strike="noStrike" kern="1200" cap="none" spc="0" normalizeH="0" baseline="0" noProof="0" dirty="0">
              <a:ln>
                <a:noFill/>
              </a:ln>
              <a:solidFill>
                <a:srgbClr val="FFFFFF"/>
              </a:solidFill>
              <a:effectLst/>
              <a:uLnTx/>
              <a:uFillTx/>
              <a:latin typeface="Fredoka"/>
              <a:ea typeface="Fredoka"/>
              <a:cs typeface="Fredoka"/>
              <a:sym typeface="Fredoka"/>
            </a:endParaRPr>
          </a:p>
        </p:txBody>
      </p:sp>
      <p:sp>
        <p:nvSpPr>
          <p:cNvPr id="19" name="Freeform 19">
            <a:extLst>
              <a:ext uri="{FF2B5EF4-FFF2-40B4-BE49-F238E27FC236}">
                <a16:creationId xmlns:a16="http://schemas.microsoft.com/office/drawing/2014/main" id="{9A66D80F-48A5-85ED-9884-D4B72B5F8D81}"/>
              </a:ext>
            </a:extLst>
          </p:cNvPr>
          <p:cNvSpPr/>
          <p:nvPr/>
        </p:nvSpPr>
        <p:spPr>
          <a:xfrm>
            <a:off x="16542890" y="2920925"/>
            <a:ext cx="2455053" cy="1397148"/>
          </a:xfrm>
          <a:custGeom>
            <a:avLst/>
            <a:gdLst/>
            <a:ahLst/>
            <a:cxnLst/>
            <a:rect l="l" t="t" r="r" b="b"/>
            <a:pathLst>
              <a:path w="2455053" h="1397148">
                <a:moveTo>
                  <a:pt x="0" y="0"/>
                </a:moveTo>
                <a:lnTo>
                  <a:pt x="2455053" y="0"/>
                </a:lnTo>
                <a:lnTo>
                  <a:pt x="2455053" y="1397148"/>
                </a:lnTo>
                <a:lnTo>
                  <a:pt x="0" y="1397148"/>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a:extLst>
              <a:ext uri="{FF2B5EF4-FFF2-40B4-BE49-F238E27FC236}">
                <a16:creationId xmlns:a16="http://schemas.microsoft.com/office/drawing/2014/main" id="{D76D7966-CCF9-8A37-1F04-8C4499D5C037}"/>
              </a:ext>
            </a:extLst>
          </p:cNvPr>
          <p:cNvSpPr/>
          <p:nvPr/>
        </p:nvSpPr>
        <p:spPr>
          <a:xfrm>
            <a:off x="424626" y="9754108"/>
            <a:ext cx="1807620" cy="1028700"/>
          </a:xfrm>
          <a:custGeom>
            <a:avLst/>
            <a:gdLst/>
            <a:ahLst/>
            <a:cxnLst/>
            <a:rect l="l" t="t" r="r" b="b"/>
            <a:pathLst>
              <a:path w="1807620" h="1028700">
                <a:moveTo>
                  <a:pt x="0" y="0"/>
                </a:moveTo>
                <a:lnTo>
                  <a:pt x="1807620" y="0"/>
                </a:lnTo>
                <a:lnTo>
                  <a:pt x="1807620" y="1028700"/>
                </a:lnTo>
                <a:lnTo>
                  <a:pt x="0" y="1028700"/>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12">
            <a:extLst>
              <a:ext uri="{FF2B5EF4-FFF2-40B4-BE49-F238E27FC236}">
                <a16:creationId xmlns:a16="http://schemas.microsoft.com/office/drawing/2014/main" id="{41553374-34AF-78F3-7396-391A10CD08A2}"/>
              </a:ext>
            </a:extLst>
          </p:cNvPr>
          <p:cNvSpPr txBox="1"/>
          <p:nvPr/>
        </p:nvSpPr>
        <p:spPr>
          <a:xfrm>
            <a:off x="9235210" y="8346912"/>
            <a:ext cx="4197415" cy="920115"/>
          </a:xfrm>
          <a:prstGeom prst="rect">
            <a:avLst/>
          </a:prstGeom>
        </p:spPr>
        <p:txBody>
          <a:bodyPr lIns="0" tIns="0" rIns="0" bIns="0" rtlCol="0" anchor="t">
            <a:spAutoFit/>
          </a:bodyPr>
          <a:lstStyle/>
          <a:p>
            <a:pPr marL="0" marR="0" lvl="0" indent="0" algn="just" defTabSz="914400" rtl="0" eaLnBrk="1" fontAlgn="auto" latinLnBrk="0" hangingPunct="1">
              <a:lnSpc>
                <a:spcPts val="7559"/>
              </a:lnSpc>
              <a:spcBef>
                <a:spcPts val="0"/>
              </a:spcBef>
              <a:spcAft>
                <a:spcPts val="0"/>
              </a:spcAft>
              <a:buClrTx/>
              <a:buSzTx/>
              <a:buFontTx/>
              <a:buNone/>
              <a:tabLst/>
              <a:defRPr/>
            </a:pPr>
            <a:r>
              <a:rPr kumimoji="0" lang="el-GR"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Fredoka"/>
              </a:rPr>
              <a:t>Μετά</a:t>
            </a:r>
            <a:endParaRPr kumimoji="0" lang="en-US" sz="5400" b="0" i="0" u="none" strike="noStrike" kern="1200" cap="none" spc="0" normalizeH="0" baseline="0" noProof="0" dirty="0">
              <a:ln>
                <a:noFill/>
              </a:ln>
              <a:solidFill>
                <a:srgbClr val="FFFFFF"/>
              </a:solidFill>
              <a:effectLst/>
              <a:uLnTx/>
              <a:uFillTx/>
              <a:latin typeface="Fredoka"/>
              <a:ea typeface="Fredoka"/>
              <a:cs typeface="Fredoka"/>
              <a:sym typeface="Fredoka"/>
            </a:endParaRPr>
          </a:p>
        </p:txBody>
      </p:sp>
      <p:pic>
        <p:nvPicPr>
          <p:cNvPr id="10" name="Εικόνα 9" descr="Εικόνα που περιέχει εσωτερικός χώρος, τοίχος, νιπτήρας, κατασκευή ερμαριών&#10;&#10;Το περιεχόμενο που δημιουργείται από τεχνολογία AI ενδέχεται να είναι εσφαλμένο.">
            <a:extLst>
              <a:ext uri="{FF2B5EF4-FFF2-40B4-BE49-F238E27FC236}">
                <a16:creationId xmlns:a16="http://schemas.microsoft.com/office/drawing/2014/main" id="{6DE69622-0868-4B54-78B4-38E017545D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35210" y="2980445"/>
            <a:ext cx="7088969" cy="5316727"/>
          </a:xfrm>
          <a:prstGeom prst="rect">
            <a:avLst/>
          </a:prstGeom>
        </p:spPr>
      </p:pic>
      <p:pic>
        <p:nvPicPr>
          <p:cNvPr id="14" name="Εικόνα 13" descr="Εικόνα που περιέχει τοίχος, εσωτερικός χώρος, έπιπλα, εσωτερική διακόσμηση&#10;&#10;Το περιεχόμενο που δημιουργείται από τεχνολογία AI ενδέχεται να είναι εσφαλμένο.">
            <a:extLst>
              <a:ext uri="{FF2B5EF4-FFF2-40B4-BE49-F238E27FC236}">
                <a16:creationId xmlns:a16="http://schemas.microsoft.com/office/drawing/2014/main" id="{720D24DC-EA96-A675-76AC-924AC28EEC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9391" y="2980445"/>
            <a:ext cx="7088969" cy="5316727"/>
          </a:xfrm>
          <a:prstGeom prst="rect">
            <a:avLst/>
          </a:prstGeom>
        </p:spPr>
      </p:pic>
    </p:spTree>
    <p:extLst>
      <p:ext uri="{BB962C8B-B14F-4D97-AF65-F5344CB8AC3E}">
        <p14:creationId xmlns:p14="http://schemas.microsoft.com/office/powerpoint/2010/main" val="4178416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85EA3"/>
        </a:solidFill>
        <a:effectLst/>
      </p:bgPr>
    </p:bg>
    <p:spTree>
      <p:nvGrpSpPr>
        <p:cNvPr id="1" name=""/>
        <p:cNvGrpSpPr/>
        <p:nvPr/>
      </p:nvGrpSpPr>
      <p:grpSpPr>
        <a:xfrm>
          <a:off x="0" y="0"/>
          <a:ext cx="0" cy="0"/>
          <a:chOff x="0" y="0"/>
          <a:chExt cx="0" cy="0"/>
        </a:xfrm>
      </p:grpSpPr>
      <p:sp>
        <p:nvSpPr>
          <p:cNvPr id="2" name="Freeform 2"/>
          <p:cNvSpPr/>
          <p:nvPr/>
        </p:nvSpPr>
        <p:spPr>
          <a:xfrm>
            <a:off x="2995397" y="-1074388"/>
            <a:ext cx="17240730" cy="14607600"/>
          </a:xfrm>
          <a:custGeom>
            <a:avLst/>
            <a:gdLst/>
            <a:ahLst/>
            <a:cxnLst/>
            <a:rect l="l" t="t" r="r" b="b"/>
            <a:pathLst>
              <a:path w="17240730" h="14607600">
                <a:moveTo>
                  <a:pt x="0" y="0"/>
                </a:moveTo>
                <a:lnTo>
                  <a:pt x="17240730" y="0"/>
                </a:lnTo>
                <a:lnTo>
                  <a:pt x="17240730" y="14607600"/>
                </a:lnTo>
                <a:lnTo>
                  <a:pt x="0" y="14607600"/>
                </a:lnTo>
                <a:lnTo>
                  <a:pt x="0" y="0"/>
                </a:lnTo>
                <a:close/>
              </a:path>
            </a:pathLst>
          </a:custGeom>
          <a:blipFill>
            <a:blip r:embed="rId2">
              <a:alphaModFix amt="60000"/>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10022137">
            <a:off x="3114542" y="536167"/>
            <a:ext cx="16723353" cy="12071220"/>
          </a:xfrm>
          <a:custGeom>
            <a:avLst/>
            <a:gdLst/>
            <a:ahLst/>
            <a:cxnLst/>
            <a:rect l="l" t="t" r="r" b="b"/>
            <a:pathLst>
              <a:path w="16723353" h="12071220">
                <a:moveTo>
                  <a:pt x="0" y="0"/>
                </a:moveTo>
                <a:lnTo>
                  <a:pt x="16723353" y="0"/>
                </a:lnTo>
                <a:lnTo>
                  <a:pt x="16723353" y="12071220"/>
                </a:lnTo>
                <a:lnTo>
                  <a:pt x="0" y="12071220"/>
                </a:lnTo>
                <a:lnTo>
                  <a:pt x="0" y="0"/>
                </a:lnTo>
                <a:close/>
              </a:path>
            </a:pathLst>
          </a:custGeom>
          <a:blipFill>
            <a:blip r:embed="rId4">
              <a:alphaModFix amt="35000"/>
              <a:extLst>
                <a:ext uri="{96DAC541-7B7A-43D3-8B79-37D633B846F1}">
                  <asvg:svgBlip xmlns:asvg="http://schemas.microsoft.com/office/drawing/2016/SVG/main" r:embed="rId5"/>
                </a:ext>
              </a:extLst>
            </a:blip>
            <a:stretch>
              <a:fillRect/>
            </a:stretch>
          </a:blipFill>
        </p:spPr>
        <p:txBody>
          <a:bodyPr/>
          <a:lstStyle/>
          <a:p>
            <a:endParaRPr lang="el-GR"/>
          </a:p>
        </p:txBody>
      </p:sp>
      <p:sp>
        <p:nvSpPr>
          <p:cNvPr id="4" name="Freeform 4"/>
          <p:cNvSpPr/>
          <p:nvPr/>
        </p:nvSpPr>
        <p:spPr>
          <a:xfrm>
            <a:off x="1028700" y="2146248"/>
            <a:ext cx="5968328" cy="8283627"/>
          </a:xfrm>
          <a:custGeom>
            <a:avLst/>
            <a:gdLst/>
            <a:ahLst/>
            <a:cxnLst/>
            <a:rect l="l" t="t" r="r" b="b"/>
            <a:pathLst>
              <a:path w="5968328" h="8283627">
                <a:moveTo>
                  <a:pt x="0" y="0"/>
                </a:moveTo>
                <a:lnTo>
                  <a:pt x="5968328" y="0"/>
                </a:lnTo>
                <a:lnTo>
                  <a:pt x="5968328" y="8283627"/>
                </a:lnTo>
                <a:lnTo>
                  <a:pt x="0" y="82836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5" name="Freeform 5"/>
          <p:cNvSpPr/>
          <p:nvPr/>
        </p:nvSpPr>
        <p:spPr>
          <a:xfrm>
            <a:off x="7790403" y="4770649"/>
            <a:ext cx="945635" cy="945635"/>
          </a:xfrm>
          <a:custGeom>
            <a:avLst/>
            <a:gdLst/>
            <a:ahLst/>
            <a:cxnLst/>
            <a:rect l="l" t="t" r="r" b="b"/>
            <a:pathLst>
              <a:path w="945635" h="945635">
                <a:moveTo>
                  <a:pt x="0" y="0"/>
                </a:moveTo>
                <a:lnTo>
                  <a:pt x="945635" y="0"/>
                </a:lnTo>
                <a:lnTo>
                  <a:pt x="945635" y="945636"/>
                </a:lnTo>
                <a:lnTo>
                  <a:pt x="0" y="9456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l-GR"/>
          </a:p>
        </p:txBody>
      </p:sp>
      <p:sp>
        <p:nvSpPr>
          <p:cNvPr id="6" name="Freeform 6"/>
          <p:cNvSpPr/>
          <p:nvPr/>
        </p:nvSpPr>
        <p:spPr>
          <a:xfrm>
            <a:off x="7790401" y="5923970"/>
            <a:ext cx="945635" cy="945635"/>
          </a:xfrm>
          <a:custGeom>
            <a:avLst/>
            <a:gdLst/>
            <a:ahLst/>
            <a:cxnLst/>
            <a:rect l="l" t="t" r="r" b="b"/>
            <a:pathLst>
              <a:path w="945635" h="945635">
                <a:moveTo>
                  <a:pt x="0" y="0"/>
                </a:moveTo>
                <a:lnTo>
                  <a:pt x="945635" y="0"/>
                </a:lnTo>
                <a:lnTo>
                  <a:pt x="945635" y="945635"/>
                </a:lnTo>
                <a:lnTo>
                  <a:pt x="0" y="94563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l-GR"/>
          </a:p>
        </p:txBody>
      </p:sp>
      <p:sp>
        <p:nvSpPr>
          <p:cNvPr id="7" name="Freeform 7"/>
          <p:cNvSpPr/>
          <p:nvPr/>
        </p:nvSpPr>
        <p:spPr>
          <a:xfrm>
            <a:off x="7790402" y="7142998"/>
            <a:ext cx="945635" cy="945635"/>
          </a:xfrm>
          <a:custGeom>
            <a:avLst/>
            <a:gdLst/>
            <a:ahLst/>
            <a:cxnLst/>
            <a:rect l="l" t="t" r="r" b="b"/>
            <a:pathLst>
              <a:path w="945635" h="945635">
                <a:moveTo>
                  <a:pt x="0" y="0"/>
                </a:moveTo>
                <a:lnTo>
                  <a:pt x="945635" y="0"/>
                </a:lnTo>
                <a:lnTo>
                  <a:pt x="945635" y="945635"/>
                </a:lnTo>
                <a:lnTo>
                  <a:pt x="0" y="94563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l-GR"/>
          </a:p>
        </p:txBody>
      </p:sp>
      <p:sp>
        <p:nvSpPr>
          <p:cNvPr id="8" name="Freeform 8"/>
          <p:cNvSpPr/>
          <p:nvPr/>
        </p:nvSpPr>
        <p:spPr>
          <a:xfrm>
            <a:off x="7790401" y="8362026"/>
            <a:ext cx="945635" cy="945635"/>
          </a:xfrm>
          <a:custGeom>
            <a:avLst/>
            <a:gdLst/>
            <a:ahLst/>
            <a:cxnLst/>
            <a:rect l="l" t="t" r="r" b="b"/>
            <a:pathLst>
              <a:path w="945635" h="945635">
                <a:moveTo>
                  <a:pt x="0" y="0"/>
                </a:moveTo>
                <a:lnTo>
                  <a:pt x="945635" y="0"/>
                </a:lnTo>
                <a:lnTo>
                  <a:pt x="945635" y="945635"/>
                </a:lnTo>
                <a:lnTo>
                  <a:pt x="0" y="94563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l-GR"/>
          </a:p>
        </p:txBody>
      </p:sp>
      <p:sp>
        <p:nvSpPr>
          <p:cNvPr id="9" name="TextBox 9"/>
          <p:cNvSpPr txBox="1"/>
          <p:nvPr/>
        </p:nvSpPr>
        <p:spPr>
          <a:xfrm>
            <a:off x="7577133" y="2913486"/>
            <a:ext cx="9238930" cy="1281248"/>
          </a:xfrm>
          <a:prstGeom prst="rect">
            <a:avLst/>
          </a:prstGeom>
        </p:spPr>
        <p:txBody>
          <a:bodyPr lIns="0" tIns="0" rIns="0" bIns="0" rtlCol="0" anchor="t">
            <a:spAutoFit/>
          </a:bodyPr>
          <a:lstStyle/>
          <a:p>
            <a:pPr algn="r">
              <a:lnSpc>
                <a:spcPts val="10919"/>
              </a:lnSpc>
            </a:pPr>
            <a:r>
              <a:rPr lang="el-GR" sz="7800" b="1" dirty="0">
                <a:solidFill>
                  <a:srgbClr val="FFFFFF"/>
                </a:solidFill>
                <a:latin typeface="Arial" panose="020B0604020202020204" pitchFamily="34" charset="0"/>
                <a:ea typeface="Fredoka"/>
                <a:cs typeface="Arial" panose="020B0604020202020204" pitchFamily="34" charset="0"/>
                <a:sym typeface="Fredoka"/>
              </a:rPr>
              <a:t>Επικοινωνία</a:t>
            </a:r>
            <a:endParaRPr lang="en-US" sz="7800" b="1" dirty="0">
              <a:solidFill>
                <a:srgbClr val="FFFFFF"/>
              </a:solidFill>
              <a:latin typeface="Arial" panose="020B0604020202020204" pitchFamily="34" charset="0"/>
              <a:ea typeface="Fredoka"/>
              <a:cs typeface="Arial" panose="020B0604020202020204" pitchFamily="34" charset="0"/>
              <a:sym typeface="Fredoka"/>
            </a:endParaRPr>
          </a:p>
        </p:txBody>
      </p:sp>
      <p:sp>
        <p:nvSpPr>
          <p:cNvPr id="10" name="TextBox 10"/>
          <p:cNvSpPr txBox="1"/>
          <p:nvPr/>
        </p:nvSpPr>
        <p:spPr>
          <a:xfrm>
            <a:off x="9197846" y="4838249"/>
            <a:ext cx="7794754" cy="1725409"/>
          </a:xfrm>
          <a:prstGeom prst="rect">
            <a:avLst/>
          </a:prstGeom>
        </p:spPr>
        <p:txBody>
          <a:bodyPr wrap="square" lIns="0" tIns="0" rIns="0" bIns="0" rtlCol="0" anchor="t">
            <a:spAutoFit/>
          </a:bodyPr>
          <a:lstStyle/>
          <a:p>
            <a:pPr>
              <a:buNone/>
            </a:pPr>
            <a:r>
              <a:rPr lang="el-GR" sz="4549" b="1" dirty="0">
                <a:solidFill>
                  <a:srgbClr val="FFFFFF"/>
                </a:solidFill>
                <a:latin typeface="Arial" panose="020B0604020202020204" pitchFamily="34" charset="0"/>
                <a:ea typeface="Montserrat Semi-Bold"/>
                <a:cs typeface="Arial" panose="020B0604020202020204" pitchFamily="34" charset="0"/>
                <a:sym typeface="Montserrat Semi-Bold"/>
              </a:rPr>
              <a:t>210 68 68</a:t>
            </a:r>
            <a:r>
              <a:rPr lang="en-US" sz="4549" b="1" dirty="0">
                <a:solidFill>
                  <a:srgbClr val="FFFFFF"/>
                </a:solidFill>
                <a:latin typeface="Arial" panose="020B0604020202020204" pitchFamily="34" charset="0"/>
                <a:ea typeface="Montserrat Semi-Bold"/>
                <a:cs typeface="Arial" panose="020B0604020202020204" pitchFamily="34" charset="0"/>
                <a:sym typeface="Montserrat Semi-Bold"/>
              </a:rPr>
              <a:t> 130</a:t>
            </a:r>
            <a:endParaRPr lang="el-GR"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l-GR" sz="1800" dirty="0">
                <a:effectLst/>
                <a:latin typeface="Aptos" panose="020B0004020202020204" pitchFamily="34" charset="0"/>
                <a:ea typeface="Aptos" panose="020B0004020202020204" pitchFamily="34" charset="0"/>
                <a:cs typeface="Aptos" panose="020B0004020202020204" pitchFamily="34" charset="0"/>
              </a:rPr>
              <a:t> </a:t>
            </a:r>
          </a:p>
          <a:p>
            <a:pPr>
              <a:lnSpc>
                <a:spcPts val="6369"/>
              </a:lnSpc>
            </a:pPr>
            <a:endParaRPr lang="en-US" sz="4549" b="1" dirty="0">
              <a:solidFill>
                <a:srgbClr val="FFFFFF"/>
              </a:solidFill>
              <a:latin typeface="Arial" panose="020B0604020202020204" pitchFamily="34" charset="0"/>
              <a:ea typeface="Montserrat Semi-Bold"/>
              <a:cs typeface="Arial" panose="020B0604020202020204" pitchFamily="34" charset="0"/>
              <a:sym typeface="Montserrat Semi-Bold"/>
            </a:endParaRPr>
          </a:p>
        </p:txBody>
      </p:sp>
      <p:sp>
        <p:nvSpPr>
          <p:cNvPr id="11" name="TextBox 11"/>
          <p:cNvSpPr txBox="1"/>
          <p:nvPr/>
        </p:nvSpPr>
        <p:spPr>
          <a:xfrm>
            <a:off x="9144000" y="5994696"/>
            <a:ext cx="8306529" cy="1154162"/>
          </a:xfrm>
          <a:prstGeom prst="rect">
            <a:avLst/>
          </a:prstGeom>
        </p:spPr>
        <p:txBody>
          <a:bodyPr lIns="0" tIns="0" rIns="0" bIns="0" rtlCol="0" anchor="t">
            <a:spAutoFit/>
          </a:bodyPr>
          <a:lstStyle/>
          <a:p>
            <a:pPr>
              <a:lnSpc>
                <a:spcPts val="4549"/>
              </a:lnSpc>
            </a:pPr>
            <a:r>
              <a:rPr lang="el-GR" sz="4549" b="1" dirty="0" err="1">
                <a:solidFill>
                  <a:srgbClr val="FFFFFF"/>
                </a:solidFill>
                <a:latin typeface="Arial" panose="020B0604020202020204" pitchFamily="34" charset="0"/>
                <a:ea typeface="Montserrat Semi-Bold"/>
                <a:cs typeface="Arial" panose="020B0604020202020204" pitchFamily="34" charset="0"/>
                <a:sym typeface="Montserrat Semi-Bold"/>
              </a:rPr>
              <a:t>Λεωφ</a:t>
            </a:r>
            <a:r>
              <a:rPr lang="el-GR" sz="4549" b="1" dirty="0">
                <a:solidFill>
                  <a:srgbClr val="FFFFFF"/>
                </a:solidFill>
                <a:latin typeface="Arial" panose="020B0604020202020204" pitchFamily="34" charset="0"/>
                <a:ea typeface="Montserrat Semi-Bold"/>
                <a:cs typeface="Arial" panose="020B0604020202020204" pitchFamily="34" charset="0"/>
                <a:sym typeface="Montserrat Semi-Bold"/>
              </a:rPr>
              <a:t>. </a:t>
            </a:r>
            <a:r>
              <a:rPr lang="el-GR" sz="4549" b="1" dirty="0" err="1">
                <a:solidFill>
                  <a:srgbClr val="FFFFFF"/>
                </a:solidFill>
                <a:latin typeface="Arial" panose="020B0604020202020204" pitchFamily="34" charset="0"/>
                <a:ea typeface="Montserrat Semi-Bold"/>
                <a:cs typeface="Arial" panose="020B0604020202020204" pitchFamily="34" charset="0"/>
                <a:sym typeface="Montserrat Semi-Bold"/>
              </a:rPr>
              <a:t>Ολυμπιονίκου</a:t>
            </a:r>
            <a:r>
              <a:rPr lang="el-GR" sz="4549" b="1" dirty="0">
                <a:solidFill>
                  <a:srgbClr val="FFFFFF"/>
                </a:solidFill>
                <a:latin typeface="Arial" panose="020B0604020202020204" pitchFamily="34" charset="0"/>
                <a:ea typeface="Montserrat Semi-Bold"/>
                <a:cs typeface="Arial" panose="020B0604020202020204" pitchFamily="34" charset="0"/>
                <a:sym typeface="Montserrat Semi-Bold"/>
              </a:rPr>
              <a:t> Σπύρου Λούη 1, 151 23 Μαρούσι</a:t>
            </a:r>
            <a:endParaRPr lang="en-US" sz="4549" b="1" dirty="0">
              <a:solidFill>
                <a:srgbClr val="FFFFFF"/>
              </a:solidFill>
              <a:latin typeface="Arial" panose="020B0604020202020204" pitchFamily="34" charset="0"/>
              <a:ea typeface="Montserrat Semi-Bold"/>
              <a:cs typeface="Arial" panose="020B0604020202020204" pitchFamily="34" charset="0"/>
              <a:sym typeface="Montserrat Semi-Bold"/>
            </a:endParaRPr>
          </a:p>
        </p:txBody>
      </p:sp>
      <p:sp>
        <p:nvSpPr>
          <p:cNvPr id="12" name="TextBox 12"/>
          <p:cNvSpPr txBox="1"/>
          <p:nvPr/>
        </p:nvSpPr>
        <p:spPr>
          <a:xfrm>
            <a:off x="9197846" y="7386557"/>
            <a:ext cx="8080025" cy="577081"/>
          </a:xfrm>
          <a:prstGeom prst="rect">
            <a:avLst/>
          </a:prstGeom>
        </p:spPr>
        <p:txBody>
          <a:bodyPr lIns="0" tIns="0" rIns="0" bIns="0" rtlCol="0" anchor="t">
            <a:spAutoFit/>
          </a:bodyPr>
          <a:lstStyle/>
          <a:p>
            <a:pPr>
              <a:lnSpc>
                <a:spcPts val="4549"/>
              </a:lnSpc>
            </a:pPr>
            <a:r>
              <a:rPr lang="en-US" sz="4549" b="1" dirty="0">
                <a:solidFill>
                  <a:srgbClr val="FFFFFF"/>
                </a:solidFill>
                <a:latin typeface="Arial" panose="020B0604020202020204" pitchFamily="34" charset="0"/>
                <a:ea typeface="Montserrat Semi-Bold"/>
                <a:cs typeface="Arial" panose="020B0604020202020204" pitchFamily="34" charset="0"/>
                <a:sym typeface="Montserrat Semi-Bold"/>
              </a:rPr>
              <a:t>ekaesec@oaka.gr</a:t>
            </a:r>
          </a:p>
        </p:txBody>
      </p:sp>
      <p:sp>
        <p:nvSpPr>
          <p:cNvPr id="13" name="TextBox 13"/>
          <p:cNvSpPr txBox="1"/>
          <p:nvPr/>
        </p:nvSpPr>
        <p:spPr>
          <a:xfrm>
            <a:off x="9197847" y="8503741"/>
            <a:ext cx="7618216" cy="577081"/>
          </a:xfrm>
          <a:prstGeom prst="rect">
            <a:avLst/>
          </a:prstGeom>
        </p:spPr>
        <p:txBody>
          <a:bodyPr lIns="0" tIns="0" rIns="0" bIns="0" rtlCol="0" anchor="t">
            <a:spAutoFit/>
          </a:bodyPr>
          <a:lstStyle/>
          <a:p>
            <a:pPr>
              <a:lnSpc>
                <a:spcPts val="4549"/>
              </a:lnSpc>
            </a:pPr>
            <a:r>
              <a:rPr lang="en-US" sz="4549" b="1" dirty="0">
                <a:solidFill>
                  <a:srgbClr val="FFFFFF"/>
                </a:solidFill>
                <a:latin typeface="Arial" panose="020B0604020202020204" pitchFamily="34" charset="0"/>
                <a:ea typeface="Montserrat Semi-Bold"/>
                <a:cs typeface="Arial" panose="020B0604020202020204" pitchFamily="34" charset="0"/>
                <a:sym typeface="Montserrat Semi-Bold"/>
              </a:rPr>
              <a:t>www.oaka.com.gr</a:t>
            </a:r>
          </a:p>
        </p:txBody>
      </p:sp>
      <p:sp>
        <p:nvSpPr>
          <p:cNvPr id="15" name="Freeform 15"/>
          <p:cNvSpPr/>
          <p:nvPr/>
        </p:nvSpPr>
        <p:spPr>
          <a:xfrm>
            <a:off x="17060474" y="0"/>
            <a:ext cx="2455053" cy="1397148"/>
          </a:xfrm>
          <a:custGeom>
            <a:avLst/>
            <a:gdLst/>
            <a:ahLst/>
            <a:cxnLst/>
            <a:rect l="l" t="t" r="r" b="b"/>
            <a:pathLst>
              <a:path w="2455053" h="1397148">
                <a:moveTo>
                  <a:pt x="0" y="0"/>
                </a:moveTo>
                <a:lnTo>
                  <a:pt x="2455052" y="0"/>
                </a:lnTo>
                <a:lnTo>
                  <a:pt x="2455052" y="1397148"/>
                </a:lnTo>
                <a:lnTo>
                  <a:pt x="0" y="1397148"/>
                </a:lnTo>
                <a:lnTo>
                  <a:pt x="0" y="0"/>
                </a:lnTo>
                <a:close/>
              </a:path>
            </a:pathLst>
          </a:custGeom>
          <a:blipFill>
            <a:blip r:embed="rId16">
              <a:alphaModFix amt="54000"/>
              <a:extLst>
                <a:ext uri="{96DAC541-7B7A-43D3-8B79-37D633B846F1}">
                  <asvg:svgBlip xmlns:asvg="http://schemas.microsoft.com/office/drawing/2016/SVG/main" r:embed="rId17"/>
                </a:ext>
              </a:extLst>
            </a:blip>
            <a:stretch>
              <a:fillRect/>
            </a:stretch>
          </a:blipFill>
        </p:spPr>
        <p:txBody>
          <a:bodyPr/>
          <a:lstStyle/>
          <a:p>
            <a:endParaRPr lang="el-GR"/>
          </a:p>
        </p:txBody>
      </p:sp>
      <p:sp>
        <p:nvSpPr>
          <p:cNvPr id="16" name="Freeform 16"/>
          <p:cNvSpPr/>
          <p:nvPr/>
        </p:nvSpPr>
        <p:spPr>
          <a:xfrm>
            <a:off x="-481429" y="2367312"/>
            <a:ext cx="2455053" cy="1397148"/>
          </a:xfrm>
          <a:custGeom>
            <a:avLst/>
            <a:gdLst/>
            <a:ahLst/>
            <a:cxnLst/>
            <a:rect l="l" t="t" r="r" b="b"/>
            <a:pathLst>
              <a:path w="2455053" h="1397148">
                <a:moveTo>
                  <a:pt x="0" y="0"/>
                </a:moveTo>
                <a:lnTo>
                  <a:pt x="2455052" y="0"/>
                </a:lnTo>
                <a:lnTo>
                  <a:pt x="2455052" y="1397148"/>
                </a:lnTo>
                <a:lnTo>
                  <a:pt x="0" y="1397148"/>
                </a:lnTo>
                <a:lnTo>
                  <a:pt x="0" y="0"/>
                </a:lnTo>
                <a:close/>
              </a:path>
            </a:pathLst>
          </a:custGeom>
          <a:blipFill>
            <a:blip r:embed="rId16">
              <a:alphaModFix amt="54000"/>
              <a:extLst>
                <a:ext uri="{96DAC541-7B7A-43D3-8B79-37D633B846F1}">
                  <asvg:svgBlip xmlns:asvg="http://schemas.microsoft.com/office/drawing/2016/SVG/main" r:embed="rId17"/>
                </a:ext>
              </a:extLst>
            </a:blip>
            <a:stretch>
              <a:fillRect/>
            </a:stretch>
          </a:blipFill>
        </p:spPr>
        <p:txBody>
          <a:bodyPr/>
          <a:lstStyle/>
          <a:p>
            <a:endParaRPr lang="el-GR"/>
          </a:p>
        </p:txBody>
      </p:sp>
      <p:sp>
        <p:nvSpPr>
          <p:cNvPr id="17" name="Freeform 17"/>
          <p:cNvSpPr/>
          <p:nvPr/>
        </p:nvSpPr>
        <p:spPr>
          <a:xfrm>
            <a:off x="1973623" y="698574"/>
            <a:ext cx="1227526" cy="698574"/>
          </a:xfrm>
          <a:custGeom>
            <a:avLst/>
            <a:gdLst/>
            <a:ahLst/>
            <a:cxnLst/>
            <a:rect l="l" t="t" r="r" b="b"/>
            <a:pathLst>
              <a:path w="1227526" h="698574">
                <a:moveTo>
                  <a:pt x="0" y="0"/>
                </a:moveTo>
                <a:lnTo>
                  <a:pt x="1227526" y="0"/>
                </a:lnTo>
                <a:lnTo>
                  <a:pt x="1227526" y="698574"/>
                </a:lnTo>
                <a:lnTo>
                  <a:pt x="0" y="698574"/>
                </a:lnTo>
                <a:lnTo>
                  <a:pt x="0" y="0"/>
                </a:lnTo>
                <a:close/>
              </a:path>
            </a:pathLst>
          </a:custGeom>
          <a:blipFill>
            <a:blip r:embed="rId16">
              <a:alphaModFix amt="54000"/>
              <a:extLst>
                <a:ext uri="{96DAC541-7B7A-43D3-8B79-37D633B846F1}">
                  <asvg:svgBlip xmlns:asvg="http://schemas.microsoft.com/office/drawing/2016/SVG/main" r:embed="rId17"/>
                </a:ext>
              </a:extLst>
            </a:blip>
            <a:stretch>
              <a:fillRect/>
            </a:stretch>
          </a:blipFill>
        </p:spPr>
        <p:txBody>
          <a:bodyPr/>
          <a:lstStyle/>
          <a:p>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5EA3"/>
        </a:solidFill>
        <a:effectLst/>
      </p:bgPr>
    </p:bg>
    <p:spTree>
      <p:nvGrpSpPr>
        <p:cNvPr id="1" name=""/>
        <p:cNvGrpSpPr/>
        <p:nvPr/>
      </p:nvGrpSpPr>
      <p:grpSpPr>
        <a:xfrm>
          <a:off x="0" y="0"/>
          <a:ext cx="0" cy="0"/>
          <a:chOff x="0" y="0"/>
          <a:chExt cx="0" cy="0"/>
        </a:xfrm>
      </p:grpSpPr>
      <p:sp>
        <p:nvSpPr>
          <p:cNvPr id="2" name="Freeform 2"/>
          <p:cNvSpPr/>
          <p:nvPr/>
        </p:nvSpPr>
        <p:spPr>
          <a:xfrm rot="10737974">
            <a:off x="4078647" y="-1036010"/>
            <a:ext cx="16723353" cy="12071220"/>
          </a:xfrm>
          <a:custGeom>
            <a:avLst/>
            <a:gdLst/>
            <a:ahLst/>
            <a:cxnLst/>
            <a:rect l="l" t="t" r="r" b="b"/>
            <a:pathLst>
              <a:path w="16723353" h="12071220">
                <a:moveTo>
                  <a:pt x="0" y="0"/>
                </a:moveTo>
                <a:lnTo>
                  <a:pt x="16723353" y="0"/>
                </a:lnTo>
                <a:lnTo>
                  <a:pt x="16723353" y="12071220"/>
                </a:lnTo>
                <a:lnTo>
                  <a:pt x="0" y="12071220"/>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a:off x="3819958" y="-1562100"/>
            <a:ext cx="17240730" cy="14607600"/>
          </a:xfrm>
          <a:custGeom>
            <a:avLst/>
            <a:gdLst/>
            <a:ahLst/>
            <a:cxnLst/>
            <a:rect l="l" t="t" r="r" b="b"/>
            <a:pathLst>
              <a:path w="17240730" h="14607600">
                <a:moveTo>
                  <a:pt x="0" y="0"/>
                </a:moveTo>
                <a:lnTo>
                  <a:pt x="17240729" y="0"/>
                </a:lnTo>
                <a:lnTo>
                  <a:pt x="17240729" y="14607600"/>
                </a:lnTo>
                <a:lnTo>
                  <a:pt x="0" y="14607600"/>
                </a:lnTo>
                <a:lnTo>
                  <a:pt x="0" y="0"/>
                </a:lnTo>
                <a:close/>
              </a:path>
            </a:pathLst>
          </a:custGeom>
          <a:blipFill>
            <a:blip r:embed="rId4">
              <a:alphaModFix amt="60000"/>
              <a:extLst>
                <a:ext uri="{96DAC541-7B7A-43D3-8B79-37D633B846F1}">
                  <asvg:svgBlip xmlns:asvg="http://schemas.microsoft.com/office/drawing/2016/SVG/main" r:embed="rId5"/>
                </a:ext>
              </a:extLst>
            </a:blip>
            <a:stretch>
              <a:fillRect/>
            </a:stretch>
          </a:blipFill>
        </p:spPr>
        <p:txBody>
          <a:bodyPr/>
          <a:lstStyle/>
          <a:p>
            <a:endParaRPr lang="el-GR"/>
          </a:p>
        </p:txBody>
      </p:sp>
      <p:sp>
        <p:nvSpPr>
          <p:cNvPr id="4" name="Freeform 4"/>
          <p:cNvSpPr/>
          <p:nvPr/>
        </p:nvSpPr>
        <p:spPr>
          <a:xfrm>
            <a:off x="0" y="1694473"/>
            <a:ext cx="8827455" cy="7737525"/>
          </a:xfrm>
          <a:custGeom>
            <a:avLst/>
            <a:gdLst/>
            <a:ahLst/>
            <a:cxnLst/>
            <a:rect l="l" t="t" r="r" b="b"/>
            <a:pathLst>
              <a:path w="8827455" h="7737525">
                <a:moveTo>
                  <a:pt x="0" y="0"/>
                </a:moveTo>
                <a:lnTo>
                  <a:pt x="8827455" y="0"/>
                </a:lnTo>
                <a:lnTo>
                  <a:pt x="8827455" y="7737525"/>
                </a:lnTo>
                <a:lnTo>
                  <a:pt x="0" y="77375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5" name="TextBox 5"/>
          <p:cNvSpPr txBox="1"/>
          <p:nvPr/>
        </p:nvSpPr>
        <p:spPr>
          <a:xfrm>
            <a:off x="9234388" y="297325"/>
            <a:ext cx="7617980" cy="1112228"/>
          </a:xfrm>
          <a:prstGeom prst="rect">
            <a:avLst/>
          </a:prstGeom>
        </p:spPr>
        <p:txBody>
          <a:bodyPr wrap="square" lIns="0" tIns="0" rIns="0" bIns="0" rtlCol="0" anchor="t">
            <a:spAutoFit/>
          </a:bodyPr>
          <a:lstStyle/>
          <a:p>
            <a:pPr>
              <a:lnSpc>
                <a:spcPts val="9520"/>
              </a:lnSpc>
            </a:pPr>
            <a:r>
              <a:rPr lang="el-GR" sz="6800" b="1" dirty="0">
                <a:solidFill>
                  <a:srgbClr val="FFFFFF"/>
                </a:solidFill>
                <a:latin typeface="Arial" panose="020B0604020202020204" pitchFamily="34" charset="0"/>
                <a:ea typeface="Fredoka"/>
                <a:cs typeface="Arial" panose="020B0604020202020204" pitchFamily="34" charset="0"/>
                <a:sym typeface="Fredoka"/>
              </a:rPr>
              <a:t>Σκοπός του ΕΚΑΕ</a:t>
            </a:r>
            <a:endParaRPr lang="en-US" sz="6800" b="1" dirty="0">
              <a:solidFill>
                <a:srgbClr val="FFFFFF"/>
              </a:solidFill>
              <a:latin typeface="Arial" panose="020B0604020202020204" pitchFamily="34" charset="0"/>
              <a:ea typeface="Fredoka"/>
              <a:cs typeface="Arial" panose="020B0604020202020204" pitchFamily="34" charset="0"/>
              <a:sym typeface="Fredoka"/>
            </a:endParaRPr>
          </a:p>
        </p:txBody>
      </p:sp>
      <p:sp>
        <p:nvSpPr>
          <p:cNvPr id="7" name="Freeform 7"/>
          <p:cNvSpPr/>
          <p:nvPr/>
        </p:nvSpPr>
        <p:spPr>
          <a:xfrm>
            <a:off x="-813866" y="297325"/>
            <a:ext cx="2455053" cy="1397148"/>
          </a:xfrm>
          <a:custGeom>
            <a:avLst/>
            <a:gdLst/>
            <a:ahLst/>
            <a:cxnLst/>
            <a:rect l="l" t="t" r="r" b="b"/>
            <a:pathLst>
              <a:path w="2455053" h="1397148">
                <a:moveTo>
                  <a:pt x="0" y="0"/>
                </a:moveTo>
                <a:lnTo>
                  <a:pt x="2455052" y="0"/>
                </a:lnTo>
                <a:lnTo>
                  <a:pt x="2455052" y="1397148"/>
                </a:lnTo>
                <a:lnTo>
                  <a:pt x="0" y="1397148"/>
                </a:lnTo>
                <a:lnTo>
                  <a:pt x="0" y="0"/>
                </a:lnTo>
                <a:close/>
              </a:path>
            </a:pathLst>
          </a:custGeom>
          <a:blipFill>
            <a:blip r:embed="rId8">
              <a:alphaModFix amt="54000"/>
              <a:extLst>
                <a:ext uri="{96DAC541-7B7A-43D3-8B79-37D633B846F1}">
                  <asvg:svgBlip xmlns:asvg="http://schemas.microsoft.com/office/drawing/2016/SVG/main" r:embed="rId9"/>
                </a:ext>
              </a:extLst>
            </a:blip>
            <a:stretch>
              <a:fillRect/>
            </a:stretch>
          </a:blipFill>
        </p:spPr>
        <p:txBody>
          <a:bodyPr/>
          <a:lstStyle/>
          <a:p>
            <a:endParaRPr lang="el-GR"/>
          </a:p>
        </p:txBody>
      </p:sp>
      <p:sp>
        <p:nvSpPr>
          <p:cNvPr id="8" name="Freeform 8"/>
          <p:cNvSpPr/>
          <p:nvPr/>
        </p:nvSpPr>
        <p:spPr>
          <a:xfrm>
            <a:off x="17259300" y="8987961"/>
            <a:ext cx="1560511" cy="888072"/>
          </a:xfrm>
          <a:custGeom>
            <a:avLst/>
            <a:gdLst/>
            <a:ahLst/>
            <a:cxnLst/>
            <a:rect l="l" t="t" r="r" b="b"/>
            <a:pathLst>
              <a:path w="1560511" h="888072">
                <a:moveTo>
                  <a:pt x="0" y="0"/>
                </a:moveTo>
                <a:lnTo>
                  <a:pt x="1560511" y="0"/>
                </a:lnTo>
                <a:lnTo>
                  <a:pt x="1560511" y="888073"/>
                </a:lnTo>
                <a:lnTo>
                  <a:pt x="0" y="888073"/>
                </a:lnTo>
                <a:lnTo>
                  <a:pt x="0" y="0"/>
                </a:lnTo>
                <a:close/>
              </a:path>
            </a:pathLst>
          </a:custGeom>
          <a:blipFill>
            <a:blip r:embed="rId8">
              <a:alphaModFix amt="54000"/>
              <a:extLst>
                <a:ext uri="{96DAC541-7B7A-43D3-8B79-37D633B846F1}">
                  <asvg:svgBlip xmlns:asvg="http://schemas.microsoft.com/office/drawing/2016/SVG/main" r:embed="rId9"/>
                </a:ext>
              </a:extLst>
            </a:blip>
            <a:stretch>
              <a:fillRect/>
            </a:stretch>
          </a:blipFill>
        </p:spPr>
        <p:txBody>
          <a:bodyPr/>
          <a:lstStyle/>
          <a:p>
            <a:endParaRPr lang="el-GR"/>
          </a:p>
        </p:txBody>
      </p:sp>
      <p:sp>
        <p:nvSpPr>
          <p:cNvPr id="9" name="TextBox 9"/>
          <p:cNvSpPr txBox="1"/>
          <p:nvPr/>
        </p:nvSpPr>
        <p:spPr>
          <a:xfrm>
            <a:off x="9234388" y="2079159"/>
            <a:ext cx="8520212" cy="7325082"/>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l-GR" sz="2800" i="0" dirty="0">
                <a:solidFill>
                  <a:schemeClr val="bg1"/>
                </a:solidFill>
                <a:effectLst/>
                <a:latin typeface="Arial" panose="020B0604020202020204" pitchFamily="34" charset="0"/>
                <a:cs typeface="Arial" panose="020B0604020202020204" pitchFamily="34" charset="0"/>
              </a:rPr>
              <a:t>Προώθηση της έρευνας και ανάπτυξη των επιστημών του αθλητισμού, καθώς και αξιοποίηση των αποτελεσμάτων   της </a:t>
            </a:r>
            <a:r>
              <a:rPr lang="el-GR" sz="2800" dirty="0">
                <a:solidFill>
                  <a:schemeClr val="bg1"/>
                </a:solidFill>
                <a:latin typeface="Arial" panose="020B0604020202020204" pitchFamily="34" charset="0"/>
                <a:cs typeface="Arial" panose="020B0604020202020204" pitchFamily="34" charset="0"/>
              </a:rPr>
              <a:t>επιστημονικής έρευνας</a:t>
            </a:r>
            <a:r>
              <a:rPr lang="el-GR" sz="2800" i="0" dirty="0">
                <a:solidFill>
                  <a:schemeClr val="bg1"/>
                </a:solidFill>
                <a:effectLst/>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l-GR" sz="2800" i="0" dirty="0">
                <a:solidFill>
                  <a:schemeClr val="bg1"/>
                </a:solidFill>
                <a:effectLst/>
                <a:latin typeface="Arial" panose="020B0604020202020204" pitchFamily="34" charset="0"/>
                <a:cs typeface="Arial" panose="020B0604020202020204" pitchFamily="34" charset="0"/>
              </a:rPr>
              <a:t>Συλλογή, τεκμηρίωση και διάδοση πληροφοριών επιστημονικού και τεχνολογικού ενδιαφέροντος   για αθλητικά θέματα.</a:t>
            </a:r>
          </a:p>
          <a:p>
            <a:pPr marL="457200" indent="-457200">
              <a:buFont typeface="Arial" panose="020B0604020202020204" pitchFamily="34" charset="0"/>
              <a:buChar char="•"/>
            </a:pPr>
            <a:r>
              <a:rPr lang="el-GR" sz="2800" dirty="0">
                <a:solidFill>
                  <a:schemeClr val="bg1"/>
                </a:solidFill>
                <a:latin typeface="Arial" panose="020B0604020202020204" pitchFamily="34" charset="0"/>
                <a:cs typeface="Arial" panose="020B0604020202020204" pitchFamily="34" charset="0"/>
              </a:rPr>
              <a:t>Ε</a:t>
            </a:r>
            <a:r>
              <a:rPr lang="el-GR" sz="2800" i="0" dirty="0">
                <a:solidFill>
                  <a:schemeClr val="bg1"/>
                </a:solidFill>
                <a:effectLst/>
                <a:latin typeface="Arial" panose="020B0604020202020204" pitchFamily="34" charset="0"/>
                <a:cs typeface="Arial" panose="020B0604020202020204" pitchFamily="34" charset="0"/>
              </a:rPr>
              <a:t>κπαίδευση, επιμόρφωση και εφαρμογή επιστημονικών μεθόδων για την αποτελεσματική αντιμετώπιση αθλητικών θεμάτων. </a:t>
            </a:r>
          </a:p>
          <a:p>
            <a:pPr marL="457200" indent="-457200">
              <a:buFont typeface="Arial" panose="020B0604020202020204" pitchFamily="34" charset="0"/>
              <a:buChar char="•"/>
            </a:pPr>
            <a:r>
              <a:rPr lang="el-GR" sz="2800" i="0" dirty="0">
                <a:solidFill>
                  <a:schemeClr val="bg1"/>
                </a:solidFill>
                <a:effectLst/>
                <a:latin typeface="Arial" panose="020B0604020202020204" pitchFamily="34" charset="0"/>
                <a:cs typeface="Arial" panose="020B0604020202020204" pitchFamily="34" charset="0"/>
              </a:rPr>
              <a:t>Επαγγελματική κατάρτιση προπονητών. </a:t>
            </a:r>
          </a:p>
          <a:p>
            <a:endParaRPr lang="el-GR" sz="2800" i="0" dirty="0">
              <a:solidFill>
                <a:schemeClr val="bg1"/>
              </a:solidFill>
              <a:effectLst/>
              <a:latin typeface="Arial" panose="020B0604020202020204" pitchFamily="34" charset="0"/>
              <a:cs typeface="Arial" panose="020B0604020202020204" pitchFamily="34" charset="0"/>
            </a:endParaRPr>
          </a:p>
          <a:p>
            <a:r>
              <a:rPr lang="el-GR" sz="2800" i="0" dirty="0">
                <a:solidFill>
                  <a:schemeClr val="bg1"/>
                </a:solidFill>
                <a:effectLst/>
                <a:latin typeface="Arial" panose="020B0604020202020204" pitchFamily="34" charset="0"/>
                <a:cs typeface="Arial" panose="020B0604020202020204" pitchFamily="34" charset="0"/>
              </a:rPr>
              <a:t>Το ΕΚΑΕ, για την εκπλήρωση των σκοπών του, συνεργάζεται με τα Τμήματα Επιστήμης Φυσικής Αγωγής και Αθλητισμού και με άλλους φορείς. Επίσης, μπορεί να συμπράττει ή να συνεργάζεται </a:t>
            </a:r>
          </a:p>
          <a:p>
            <a:r>
              <a:rPr lang="el-GR" sz="2800" i="0" dirty="0">
                <a:solidFill>
                  <a:schemeClr val="bg1"/>
                </a:solidFill>
                <a:effectLst/>
                <a:latin typeface="Arial" panose="020B0604020202020204" pitchFamily="34" charset="0"/>
                <a:cs typeface="Arial" panose="020B0604020202020204" pitchFamily="34" charset="0"/>
              </a:rPr>
              <a:t>με </a:t>
            </a:r>
            <a:r>
              <a:rPr lang="el-GR" sz="2800" i="0" dirty="0" err="1">
                <a:solidFill>
                  <a:schemeClr val="bg1"/>
                </a:solidFill>
                <a:effectLst/>
                <a:latin typeface="Arial" panose="020B0604020202020204" pitchFamily="34" charset="0"/>
                <a:cs typeface="Arial" panose="020B0604020202020204" pitchFamily="34" charset="0"/>
              </a:rPr>
              <a:t>Oργανισμούς</a:t>
            </a:r>
            <a:r>
              <a:rPr lang="el-GR" sz="2800" i="0" dirty="0">
                <a:solidFill>
                  <a:schemeClr val="bg1"/>
                </a:solidFill>
                <a:effectLst/>
                <a:latin typeface="Arial" panose="020B0604020202020204" pitchFamily="34" charset="0"/>
                <a:cs typeface="Arial" panose="020B0604020202020204" pitchFamily="34" charset="0"/>
              </a:rPr>
              <a:t> ή Μονάδες Νομικών Προσώπων Δημοσίου Δικαίου.</a:t>
            </a:r>
            <a:r>
              <a:rPr lang="el-GR" sz="2800" dirty="0">
                <a:solidFill>
                  <a:schemeClr val="bg1"/>
                </a:solidFill>
                <a:latin typeface="Arial" panose="020B0604020202020204" pitchFamily="34" charset="0"/>
                <a:cs typeface="Arial" panose="020B0604020202020204" pitchFamily="34" charset="0"/>
                <a:sym typeface="Montserrat Medium"/>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85EA3"/>
        </a:solidFill>
        <a:effectLst/>
      </p:bgPr>
    </p:bg>
    <p:spTree>
      <p:nvGrpSpPr>
        <p:cNvPr id="1" name="">
          <a:extLst>
            <a:ext uri="{FF2B5EF4-FFF2-40B4-BE49-F238E27FC236}">
              <a16:creationId xmlns:a16="http://schemas.microsoft.com/office/drawing/2014/main" id="{0724D627-898B-7335-17CF-709C8892931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502C450-4310-133F-7F4F-9D9FD08DF0AE}"/>
              </a:ext>
            </a:extLst>
          </p:cNvPr>
          <p:cNvSpPr/>
          <p:nvPr/>
        </p:nvSpPr>
        <p:spPr>
          <a:xfrm rot="10737974">
            <a:off x="4078647" y="-1036010"/>
            <a:ext cx="16723353" cy="12071220"/>
          </a:xfrm>
          <a:custGeom>
            <a:avLst/>
            <a:gdLst/>
            <a:ahLst/>
            <a:cxnLst/>
            <a:rect l="l" t="t" r="r" b="b"/>
            <a:pathLst>
              <a:path w="16723353" h="12071220">
                <a:moveTo>
                  <a:pt x="0" y="0"/>
                </a:moveTo>
                <a:lnTo>
                  <a:pt x="16723353" y="0"/>
                </a:lnTo>
                <a:lnTo>
                  <a:pt x="16723353" y="12071220"/>
                </a:lnTo>
                <a:lnTo>
                  <a:pt x="0" y="12071220"/>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29382711-73CF-B3B7-AAA5-B8E776C9525C}"/>
              </a:ext>
            </a:extLst>
          </p:cNvPr>
          <p:cNvSpPr/>
          <p:nvPr/>
        </p:nvSpPr>
        <p:spPr>
          <a:xfrm>
            <a:off x="3819958" y="-1562100"/>
            <a:ext cx="17240730" cy="14607600"/>
          </a:xfrm>
          <a:custGeom>
            <a:avLst/>
            <a:gdLst/>
            <a:ahLst/>
            <a:cxnLst/>
            <a:rect l="l" t="t" r="r" b="b"/>
            <a:pathLst>
              <a:path w="17240730" h="14607600">
                <a:moveTo>
                  <a:pt x="0" y="0"/>
                </a:moveTo>
                <a:lnTo>
                  <a:pt x="17240729" y="0"/>
                </a:lnTo>
                <a:lnTo>
                  <a:pt x="17240729" y="14607600"/>
                </a:lnTo>
                <a:lnTo>
                  <a:pt x="0" y="14607600"/>
                </a:lnTo>
                <a:lnTo>
                  <a:pt x="0" y="0"/>
                </a:lnTo>
                <a:close/>
              </a:path>
            </a:pathLst>
          </a:custGeom>
          <a:blipFill>
            <a:blip r:embed="rId4">
              <a:alphaModFix amt="60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1AE6DDCF-FF15-305E-15D7-D6A299E73343}"/>
              </a:ext>
            </a:extLst>
          </p:cNvPr>
          <p:cNvSpPr txBox="1"/>
          <p:nvPr/>
        </p:nvSpPr>
        <p:spPr>
          <a:xfrm>
            <a:off x="1785417" y="312276"/>
            <a:ext cx="16502583" cy="2092881"/>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lang="el-GR" sz="6800" b="1" dirty="0">
                <a:solidFill>
                  <a:srgbClr val="FFFFFF"/>
                </a:solidFill>
                <a:latin typeface="Arial" panose="020B0604020202020204" pitchFamily="34" charset="0"/>
                <a:ea typeface="Fredoka"/>
                <a:cs typeface="Arial" panose="020B0604020202020204" pitchFamily="34" charset="0"/>
                <a:sym typeface="Fredoka"/>
              </a:rPr>
              <a:t>Επιστημονική αναγνώριση</a:t>
            </a:r>
          </a:p>
          <a:p>
            <a:pPr marL="0" marR="0" lvl="0" indent="0" algn="l" defTabSz="914400" rtl="0" eaLnBrk="1" fontAlgn="auto" latinLnBrk="0" hangingPunct="1">
              <a:spcBef>
                <a:spcPts val="0"/>
              </a:spcBef>
              <a:spcAft>
                <a:spcPts val="0"/>
              </a:spcAft>
              <a:buClrTx/>
              <a:buSzTx/>
              <a:buFontTx/>
              <a:buNone/>
              <a:tabLst/>
              <a:defRPr/>
            </a:pPr>
            <a:r>
              <a:rPr lang="el-GR" sz="6800" b="1" dirty="0">
                <a:solidFill>
                  <a:srgbClr val="FFFFFF"/>
                </a:solidFill>
                <a:latin typeface="Arial" panose="020B0604020202020204" pitchFamily="34" charset="0"/>
                <a:ea typeface="Fredoka"/>
                <a:cs typeface="Arial" panose="020B0604020202020204" pitchFamily="34" charset="0"/>
                <a:sym typeface="Fredoka"/>
              </a:rPr>
              <a:t>του ΕΚΑΕ</a:t>
            </a:r>
            <a:endParaRPr kumimoji="0" lang="en-US" sz="6800" b="1" i="0" u="none" strike="noStrike" kern="1200" cap="none" spc="0" normalizeH="0" baseline="0" noProof="0" dirty="0">
              <a:ln>
                <a:noFill/>
              </a:ln>
              <a:solidFill>
                <a:srgbClr val="FFFFFF"/>
              </a:solidFill>
              <a:effectLst/>
              <a:uLnTx/>
              <a:uFillTx/>
              <a:latin typeface="Arial" panose="020B0604020202020204" pitchFamily="34" charset="0"/>
              <a:ea typeface="Fredoka"/>
              <a:cs typeface="Arial" panose="020B0604020202020204" pitchFamily="34" charset="0"/>
              <a:sym typeface="Fredoka"/>
            </a:endParaRPr>
          </a:p>
        </p:txBody>
      </p:sp>
      <p:sp>
        <p:nvSpPr>
          <p:cNvPr id="7" name="Freeform 7">
            <a:extLst>
              <a:ext uri="{FF2B5EF4-FFF2-40B4-BE49-F238E27FC236}">
                <a16:creationId xmlns:a16="http://schemas.microsoft.com/office/drawing/2014/main" id="{A52D325D-9FC8-38EB-16BC-0E4D7C1C510B}"/>
              </a:ext>
            </a:extLst>
          </p:cNvPr>
          <p:cNvSpPr/>
          <p:nvPr/>
        </p:nvSpPr>
        <p:spPr>
          <a:xfrm>
            <a:off x="-813866" y="297325"/>
            <a:ext cx="2455053" cy="1397148"/>
          </a:xfrm>
          <a:custGeom>
            <a:avLst/>
            <a:gdLst/>
            <a:ahLst/>
            <a:cxnLst/>
            <a:rect l="l" t="t" r="r" b="b"/>
            <a:pathLst>
              <a:path w="2455053" h="1397148">
                <a:moveTo>
                  <a:pt x="0" y="0"/>
                </a:moveTo>
                <a:lnTo>
                  <a:pt x="2455052" y="0"/>
                </a:lnTo>
                <a:lnTo>
                  <a:pt x="2455052" y="1397148"/>
                </a:lnTo>
                <a:lnTo>
                  <a:pt x="0" y="1397148"/>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95784F75-D7BB-7D0C-7354-7D095566D2A9}"/>
              </a:ext>
            </a:extLst>
          </p:cNvPr>
          <p:cNvSpPr/>
          <p:nvPr/>
        </p:nvSpPr>
        <p:spPr>
          <a:xfrm>
            <a:off x="17259300" y="8987961"/>
            <a:ext cx="1560511" cy="888072"/>
          </a:xfrm>
          <a:custGeom>
            <a:avLst/>
            <a:gdLst/>
            <a:ahLst/>
            <a:cxnLst/>
            <a:rect l="l" t="t" r="r" b="b"/>
            <a:pathLst>
              <a:path w="1560511" h="888072">
                <a:moveTo>
                  <a:pt x="0" y="0"/>
                </a:moveTo>
                <a:lnTo>
                  <a:pt x="1560511" y="0"/>
                </a:lnTo>
                <a:lnTo>
                  <a:pt x="1560511" y="888073"/>
                </a:lnTo>
                <a:lnTo>
                  <a:pt x="0" y="888073"/>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A5512BCA-CE87-8450-4D79-C3DA01328336}"/>
              </a:ext>
            </a:extLst>
          </p:cNvPr>
          <p:cNvSpPr txBox="1"/>
          <p:nvPr/>
        </p:nvSpPr>
        <p:spPr>
          <a:xfrm>
            <a:off x="9144000" y="2342733"/>
            <a:ext cx="8520212" cy="7325082"/>
          </a:xfrm>
          <a:prstGeom prst="rect">
            <a:avLst/>
          </a:prstGeom>
        </p:spPr>
        <p:txBody>
          <a:bodyPr wrap="square" lIns="0" tIns="0" rIns="0" bIns="0" rtlCol="0" anchor="t">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800" dirty="0">
                <a:solidFill>
                  <a:prstClr val="white"/>
                </a:solidFill>
                <a:latin typeface="Arial" panose="020B0604020202020204" pitchFamily="34" charset="0"/>
                <a:cs typeface="Arial" panose="020B0604020202020204" pitchFamily="34" charset="0"/>
              </a:rPr>
              <a:t>Χορήγηση της αιγίδας του ΕΚΑΕ σε εθνικά </a:t>
            </a:r>
          </a:p>
          <a:p>
            <a:pPr marR="0" lvl="0" algn="l" defTabSz="914400" rtl="0" eaLnBrk="1" fontAlgn="auto" latinLnBrk="0" hangingPunct="1">
              <a:lnSpc>
                <a:spcPct val="100000"/>
              </a:lnSpc>
              <a:spcBef>
                <a:spcPts val="0"/>
              </a:spcBef>
              <a:spcAft>
                <a:spcPts val="0"/>
              </a:spcAft>
              <a:buClrTx/>
              <a:buSzTx/>
              <a:tabLst/>
              <a:defRPr/>
            </a:pPr>
            <a:r>
              <a:rPr lang="el-GR" sz="2800" dirty="0">
                <a:solidFill>
                  <a:prstClr val="white"/>
                </a:solidFill>
                <a:latin typeface="Arial" panose="020B0604020202020204" pitchFamily="34" charset="0"/>
                <a:cs typeface="Arial" panose="020B0604020202020204" pitchFamily="34" charset="0"/>
              </a:rPr>
              <a:t>     και διεθνή ιατρικά και αθλητικά συνέδρια.</a:t>
            </a:r>
          </a:p>
          <a:p>
            <a:pPr marR="0" lvl="0" algn="l" defTabSz="914400" rtl="0" eaLnBrk="1" fontAlgn="auto" latinLnBrk="0" hangingPunct="1">
              <a:lnSpc>
                <a:spcPct val="100000"/>
              </a:lnSpc>
              <a:spcBef>
                <a:spcPts val="0"/>
              </a:spcBef>
              <a:spcAft>
                <a:spcPts val="0"/>
              </a:spcAft>
              <a:buClrTx/>
              <a:buSzTx/>
              <a:tabLst/>
              <a:defRPr/>
            </a:pPr>
            <a:endParaRPr lang="el-GR" sz="2800" dirty="0">
              <a:solidFill>
                <a:prstClr val="white"/>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Συμμετοχή σε ανταγωνιστικές </a:t>
            </a:r>
            <a:r>
              <a:rPr lang="el-GR" sz="2800" dirty="0">
                <a:solidFill>
                  <a:prstClr val="white"/>
                </a:solidFill>
                <a:latin typeface="Arial" panose="020B0604020202020204" pitchFamily="34" charset="0"/>
                <a:cs typeface="Arial" panose="020B0604020202020204" pitchFamily="34" charset="0"/>
              </a:rPr>
              <a:t>ερευνητικές προτάσεις από κοινού με εγνωσμένου κύρους πανεπιστημιακά ιδρύματα και επιστημονικά ινστιτούτα, όπως το ΕΜΠ, το Πανεπιστήμιο Ιωαννίνων και το Ωνάσειο Καρδιοχειρουργικό Κέντρο. </a:t>
            </a:r>
            <a:endPar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lang="el-GR" sz="2800" dirty="0">
              <a:solidFill>
                <a:prstClr val="white"/>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800" dirty="0">
                <a:solidFill>
                  <a:prstClr val="white"/>
                </a:solidFill>
                <a:latin typeface="Arial" panose="020B0604020202020204" pitchFamily="34" charset="0"/>
                <a:cs typeface="Arial" panose="020B0604020202020204" pitchFamily="34" charset="0"/>
              </a:rPr>
              <a:t>Πραγματοποίηση ερευνητικών πρωτοκόλλων στους χώρους του ΟΑΚΑ, με την έγκρισή του.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800" dirty="0">
                <a:solidFill>
                  <a:prstClr val="white"/>
                </a:solidFill>
                <a:latin typeface="Arial" panose="020B0604020202020204" pitchFamily="34" charset="0"/>
                <a:cs typeface="Arial" panose="020B0604020202020204" pitchFamily="34" charset="0"/>
              </a:rPr>
              <a:t>Σε συνεργασία με την Ελληνική Καρδιολογική Εταιρεία, έναρξη σεμιναρίων πιστοποίησης ιατρών για την κάρτα υγείας αθλητή (θα ανακοινωθεί σύντομα).</a:t>
            </a:r>
            <a:endPar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1">
            <a:extLst>
              <a:ext uri="{FF2B5EF4-FFF2-40B4-BE49-F238E27FC236}">
                <a16:creationId xmlns:a16="http://schemas.microsoft.com/office/drawing/2014/main" id="{3B215707-1F59-B265-0A38-D01ECD3FB2C1}"/>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0" name="Rectangle 2">
            <a:extLst>
              <a:ext uri="{FF2B5EF4-FFF2-40B4-BE49-F238E27FC236}">
                <a16:creationId xmlns:a16="http://schemas.microsoft.com/office/drawing/2014/main" id="{ABD848ED-3F59-C2E5-C7D4-1076F550F1CD}"/>
              </a:ext>
            </a:extLst>
          </p:cNvPr>
          <p:cNvSpPr>
            <a:spLocks noChangeArrowheads="1"/>
          </p:cNvSpPr>
          <p:nvPr/>
        </p:nvSpPr>
        <p:spPr bwMode="auto">
          <a:xfrm>
            <a:off x="152400" y="1524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1" name="Rectangle 3">
            <a:extLst>
              <a:ext uri="{FF2B5EF4-FFF2-40B4-BE49-F238E27FC236}">
                <a16:creationId xmlns:a16="http://schemas.microsoft.com/office/drawing/2014/main" id="{18E9FBA6-AD9E-DCE8-1258-B03CFF7625FF}"/>
              </a:ext>
            </a:extLst>
          </p:cNvPr>
          <p:cNvSpPr>
            <a:spLocks noChangeArrowheads="1"/>
          </p:cNvSpPr>
          <p:nvPr/>
        </p:nvSpPr>
        <p:spPr bwMode="auto">
          <a:xfrm>
            <a:off x="304800" y="3048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2" name="Rectangle 4">
            <a:extLst>
              <a:ext uri="{FF2B5EF4-FFF2-40B4-BE49-F238E27FC236}">
                <a16:creationId xmlns:a16="http://schemas.microsoft.com/office/drawing/2014/main" id="{0DC2C847-A302-F57E-56AF-B16A0687F23C}"/>
              </a:ext>
            </a:extLst>
          </p:cNvPr>
          <p:cNvSpPr>
            <a:spLocks noChangeArrowheads="1"/>
          </p:cNvSpPr>
          <p:nvPr/>
        </p:nvSpPr>
        <p:spPr bwMode="auto">
          <a:xfrm>
            <a:off x="45720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13" name="Εικόνα 12">
            <a:extLst>
              <a:ext uri="{FF2B5EF4-FFF2-40B4-BE49-F238E27FC236}">
                <a16:creationId xmlns:a16="http://schemas.microsoft.com/office/drawing/2014/main" id="{019EE40B-3924-FD73-9068-AEF5C32BD469}"/>
              </a:ext>
            </a:extLst>
          </p:cNvPr>
          <p:cNvPicPr>
            <a:picLocks noChangeAspect="1"/>
          </p:cNvPicPr>
          <p:nvPr/>
        </p:nvPicPr>
        <p:blipFill>
          <a:blip r:embed="rId8"/>
          <a:stretch>
            <a:fillRect/>
          </a:stretch>
        </p:blipFill>
        <p:spPr>
          <a:xfrm>
            <a:off x="-665097" y="2627561"/>
            <a:ext cx="7242962" cy="7325082"/>
          </a:xfrm>
          <a:prstGeom prst="rect">
            <a:avLst/>
          </a:prstGeom>
        </p:spPr>
      </p:pic>
    </p:spTree>
    <p:extLst>
      <p:ext uri="{BB962C8B-B14F-4D97-AF65-F5344CB8AC3E}">
        <p14:creationId xmlns:p14="http://schemas.microsoft.com/office/powerpoint/2010/main" val="66138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85EA3"/>
        </a:solidFill>
        <a:effectLst/>
      </p:bgPr>
    </p:bg>
    <p:spTree>
      <p:nvGrpSpPr>
        <p:cNvPr id="1" name=""/>
        <p:cNvGrpSpPr/>
        <p:nvPr/>
      </p:nvGrpSpPr>
      <p:grpSpPr>
        <a:xfrm>
          <a:off x="0" y="0"/>
          <a:ext cx="0" cy="0"/>
          <a:chOff x="0" y="0"/>
          <a:chExt cx="0" cy="0"/>
        </a:xfrm>
      </p:grpSpPr>
      <p:sp>
        <p:nvSpPr>
          <p:cNvPr id="2" name="Freeform 2"/>
          <p:cNvSpPr/>
          <p:nvPr/>
        </p:nvSpPr>
        <p:spPr>
          <a:xfrm rot="9987743">
            <a:off x="-5148051" y="-2289602"/>
            <a:ext cx="19179332" cy="16250125"/>
          </a:xfrm>
          <a:custGeom>
            <a:avLst/>
            <a:gdLst/>
            <a:ahLst/>
            <a:cxnLst/>
            <a:rect l="l" t="t" r="r" b="b"/>
            <a:pathLst>
              <a:path w="19179332" h="16250125">
                <a:moveTo>
                  <a:pt x="0" y="0"/>
                </a:moveTo>
                <a:lnTo>
                  <a:pt x="19179331" y="0"/>
                </a:lnTo>
                <a:lnTo>
                  <a:pt x="19179331" y="16250124"/>
                </a:lnTo>
                <a:lnTo>
                  <a:pt x="0" y="16250124"/>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378541">
            <a:off x="-374719" y="-372707"/>
            <a:ext cx="17201471" cy="12416335"/>
          </a:xfrm>
          <a:custGeom>
            <a:avLst/>
            <a:gdLst/>
            <a:ahLst/>
            <a:cxnLst/>
            <a:rect l="l" t="t" r="r" b="b"/>
            <a:pathLst>
              <a:path w="17201471" h="12416335">
                <a:moveTo>
                  <a:pt x="0" y="0"/>
                </a:moveTo>
                <a:lnTo>
                  <a:pt x="17201471" y="0"/>
                </a:lnTo>
                <a:lnTo>
                  <a:pt x="17201471" y="12416334"/>
                </a:lnTo>
                <a:lnTo>
                  <a:pt x="0" y="12416334"/>
                </a:lnTo>
                <a:lnTo>
                  <a:pt x="0" y="0"/>
                </a:lnTo>
                <a:close/>
              </a:path>
            </a:pathLst>
          </a:custGeom>
          <a:blipFill>
            <a:blip r:embed="rId4">
              <a:alphaModFix amt="35000"/>
              <a:extLst>
                <a:ext uri="{96DAC541-7B7A-43D3-8B79-37D633B846F1}">
                  <asvg:svgBlip xmlns:asvg="http://schemas.microsoft.com/office/drawing/2016/SVG/main" r:embed="rId5"/>
                </a:ext>
              </a:extLst>
            </a:blip>
            <a:stretch>
              <a:fillRect/>
            </a:stretch>
          </a:blipFill>
        </p:spPr>
        <p:txBody>
          <a:bodyPr/>
          <a:lstStyle/>
          <a:p>
            <a:endParaRPr lang="el-GR"/>
          </a:p>
        </p:txBody>
      </p:sp>
      <p:sp>
        <p:nvSpPr>
          <p:cNvPr id="4" name="Freeform 4"/>
          <p:cNvSpPr/>
          <p:nvPr/>
        </p:nvSpPr>
        <p:spPr>
          <a:xfrm flipH="1">
            <a:off x="13171698" y="1024524"/>
            <a:ext cx="4285187" cy="11407046"/>
          </a:xfrm>
          <a:custGeom>
            <a:avLst/>
            <a:gdLst/>
            <a:ahLst/>
            <a:cxnLst/>
            <a:rect l="l" t="t" r="r" b="b"/>
            <a:pathLst>
              <a:path w="4285187" h="11407046">
                <a:moveTo>
                  <a:pt x="4285187" y="0"/>
                </a:moveTo>
                <a:lnTo>
                  <a:pt x="0" y="0"/>
                </a:lnTo>
                <a:lnTo>
                  <a:pt x="0" y="11407046"/>
                </a:lnTo>
                <a:lnTo>
                  <a:pt x="4285187" y="11407046"/>
                </a:lnTo>
                <a:lnTo>
                  <a:pt x="428518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5" name="TextBox 5"/>
          <p:cNvSpPr txBox="1"/>
          <p:nvPr/>
        </p:nvSpPr>
        <p:spPr>
          <a:xfrm>
            <a:off x="1534545" y="1165933"/>
            <a:ext cx="8791575" cy="1246880"/>
          </a:xfrm>
          <a:prstGeom prst="rect">
            <a:avLst/>
          </a:prstGeom>
        </p:spPr>
        <p:txBody>
          <a:bodyPr wrap="square" lIns="0" tIns="0" rIns="0" bIns="0" rtlCol="0" anchor="t">
            <a:spAutoFit/>
          </a:bodyPr>
          <a:lstStyle/>
          <a:p>
            <a:pPr algn="l">
              <a:lnSpc>
                <a:spcPts val="10919"/>
              </a:lnSpc>
            </a:pPr>
            <a:r>
              <a:rPr lang="el-GR" sz="6800" b="1" dirty="0">
                <a:solidFill>
                  <a:srgbClr val="FFFFFF"/>
                </a:solidFill>
                <a:latin typeface="Arial" panose="020B0604020202020204" pitchFamily="34" charset="0"/>
                <a:ea typeface="Fredoka"/>
                <a:cs typeface="Arial" panose="020B0604020202020204" pitchFamily="34" charset="0"/>
                <a:sym typeface="Fredoka"/>
              </a:rPr>
              <a:t>Δομή του ΕΚΑΕ</a:t>
            </a:r>
            <a:endParaRPr lang="en-US" sz="6800" b="1" dirty="0">
              <a:solidFill>
                <a:srgbClr val="FFFFFF"/>
              </a:solidFill>
              <a:latin typeface="Arial" panose="020B0604020202020204" pitchFamily="34" charset="0"/>
              <a:ea typeface="Fredoka"/>
              <a:cs typeface="Arial" panose="020B0604020202020204" pitchFamily="34" charset="0"/>
              <a:sym typeface="Fredoka"/>
            </a:endParaRPr>
          </a:p>
        </p:txBody>
      </p:sp>
      <p:sp>
        <p:nvSpPr>
          <p:cNvPr id="10" name="Freeform 10"/>
          <p:cNvSpPr/>
          <p:nvPr/>
        </p:nvSpPr>
        <p:spPr>
          <a:xfrm>
            <a:off x="10326120" y="9258300"/>
            <a:ext cx="2455053" cy="1397148"/>
          </a:xfrm>
          <a:custGeom>
            <a:avLst/>
            <a:gdLst/>
            <a:ahLst/>
            <a:cxnLst/>
            <a:rect l="l" t="t" r="r" b="b"/>
            <a:pathLst>
              <a:path w="2455053" h="1397148">
                <a:moveTo>
                  <a:pt x="0" y="0"/>
                </a:moveTo>
                <a:lnTo>
                  <a:pt x="2455053" y="0"/>
                </a:lnTo>
                <a:lnTo>
                  <a:pt x="2455053" y="1397148"/>
                </a:lnTo>
                <a:lnTo>
                  <a:pt x="0" y="1397148"/>
                </a:lnTo>
                <a:lnTo>
                  <a:pt x="0" y="0"/>
                </a:lnTo>
                <a:close/>
              </a:path>
            </a:pathLst>
          </a:custGeom>
          <a:blipFill>
            <a:blip r:embed="rId8">
              <a:alphaModFix amt="54000"/>
              <a:extLst>
                <a:ext uri="{96DAC541-7B7A-43D3-8B79-37D633B846F1}">
                  <asvg:svgBlip xmlns:asvg="http://schemas.microsoft.com/office/drawing/2016/SVG/main" r:embed="rId9"/>
                </a:ext>
              </a:extLst>
            </a:blip>
            <a:stretch>
              <a:fillRect/>
            </a:stretch>
          </a:blipFill>
        </p:spPr>
        <p:txBody>
          <a:bodyPr/>
          <a:lstStyle/>
          <a:p>
            <a:endParaRPr lang="el-GR"/>
          </a:p>
        </p:txBody>
      </p:sp>
      <p:sp>
        <p:nvSpPr>
          <p:cNvPr id="11" name="Freeform 11"/>
          <p:cNvSpPr/>
          <p:nvPr/>
        </p:nvSpPr>
        <p:spPr>
          <a:xfrm>
            <a:off x="-1426353" y="2512547"/>
            <a:ext cx="2455053" cy="1397148"/>
          </a:xfrm>
          <a:custGeom>
            <a:avLst/>
            <a:gdLst/>
            <a:ahLst/>
            <a:cxnLst/>
            <a:rect l="l" t="t" r="r" b="b"/>
            <a:pathLst>
              <a:path w="2455053" h="1397148">
                <a:moveTo>
                  <a:pt x="0" y="0"/>
                </a:moveTo>
                <a:lnTo>
                  <a:pt x="2455053" y="0"/>
                </a:lnTo>
                <a:lnTo>
                  <a:pt x="2455053" y="1397148"/>
                </a:lnTo>
                <a:lnTo>
                  <a:pt x="0" y="1397148"/>
                </a:lnTo>
                <a:lnTo>
                  <a:pt x="0" y="0"/>
                </a:lnTo>
                <a:close/>
              </a:path>
            </a:pathLst>
          </a:custGeom>
          <a:blipFill>
            <a:blip r:embed="rId8">
              <a:alphaModFix amt="54000"/>
              <a:extLst>
                <a:ext uri="{96DAC541-7B7A-43D3-8B79-37D633B846F1}">
                  <asvg:svgBlip xmlns:asvg="http://schemas.microsoft.com/office/drawing/2016/SVG/main" r:embed="rId9"/>
                </a:ext>
              </a:extLst>
            </a:blip>
            <a:stretch>
              <a:fillRect/>
            </a:stretch>
          </a:blipFill>
        </p:spPr>
        <p:txBody>
          <a:bodyPr/>
          <a:lstStyle/>
          <a:p>
            <a:endParaRPr lang="el-GR"/>
          </a:p>
        </p:txBody>
      </p:sp>
      <p:sp>
        <p:nvSpPr>
          <p:cNvPr id="13" name="TextBox 9">
            <a:extLst>
              <a:ext uri="{FF2B5EF4-FFF2-40B4-BE49-F238E27FC236}">
                <a16:creationId xmlns:a16="http://schemas.microsoft.com/office/drawing/2014/main" id="{CEA40B87-27F9-95A8-8890-6A9D2D4B66CB}"/>
              </a:ext>
            </a:extLst>
          </p:cNvPr>
          <p:cNvSpPr txBox="1"/>
          <p:nvPr/>
        </p:nvSpPr>
        <p:spPr>
          <a:xfrm>
            <a:off x="1569181" y="3213696"/>
            <a:ext cx="10323878" cy="3798156"/>
          </a:xfrm>
          <a:prstGeom prst="rect">
            <a:avLst/>
          </a:prstGeom>
        </p:spPr>
        <p:txBody>
          <a:bodyPr wrap="square" lIns="0" tIns="0" rIns="0" bIns="0" rtlCol="0" anchor="t">
            <a:spAutoFit/>
          </a:bodyPr>
          <a:lstStyle/>
          <a:p>
            <a:pPr marL="457200" indent="-457200">
              <a:lnSpc>
                <a:spcPct val="150000"/>
              </a:lnSpc>
              <a:buFont typeface="Arial" panose="020B0604020202020204" pitchFamily="34" charset="0"/>
              <a:buChar char="•"/>
            </a:pPr>
            <a:r>
              <a:rPr lang="el-GR" sz="2800" b="1" dirty="0">
                <a:solidFill>
                  <a:schemeClr val="accent1">
                    <a:lumMod val="40000"/>
                    <a:lumOff val="60000"/>
                  </a:schemeClr>
                </a:solidFill>
                <a:latin typeface="Arial" panose="020B0604020202020204" pitchFamily="34" charset="0"/>
                <a:cs typeface="Arial" panose="020B0604020202020204" pitchFamily="34" charset="0"/>
              </a:rPr>
              <a:t>ΤΟΜΕΑΣ ΑΘΛΗΤΙΚΩΝ ΕΡΕΥΝΩΝ ΚΑΙ ΕΦΑΡΜΟΓΩΝ</a:t>
            </a:r>
            <a:endParaRPr lang="el-GR" sz="2800" b="1" dirty="0">
              <a:solidFill>
                <a:schemeClr val="accent1">
                  <a:lumMod val="40000"/>
                  <a:lumOff val="60000"/>
                </a:schemeClr>
              </a:solidFill>
              <a:latin typeface="Arial" panose="020B0604020202020204" pitchFamily="34" charset="0"/>
              <a:ea typeface="Montserrat Medium"/>
              <a:cs typeface="Arial" panose="020B0604020202020204" pitchFamily="34" charset="0"/>
              <a:sym typeface="Montserrat Medium"/>
            </a:endParaRPr>
          </a:p>
          <a:p>
            <a:pPr>
              <a:lnSpc>
                <a:spcPct val="150000"/>
              </a:lnSpc>
            </a:pPr>
            <a:r>
              <a:rPr lang="el-GR" sz="2800" b="1" dirty="0">
                <a:solidFill>
                  <a:srgbClr val="FFFFFF"/>
                </a:solidFill>
                <a:latin typeface="Arial" panose="020B0604020202020204" pitchFamily="34" charset="0"/>
                <a:ea typeface="Montserrat Medium"/>
                <a:cs typeface="Arial" panose="020B0604020202020204" pitchFamily="34" charset="0"/>
                <a:sym typeface="Montserrat Medium"/>
              </a:rPr>
              <a:t>	</a:t>
            </a:r>
            <a:r>
              <a:rPr lang="el-GR" sz="2800" b="1" dirty="0">
                <a:solidFill>
                  <a:srgbClr val="FFFFFF"/>
                </a:solidFill>
                <a:latin typeface="Arial" panose="020B0604020202020204" pitchFamily="34" charset="0"/>
                <a:cs typeface="Arial" panose="020B0604020202020204" pitchFamily="34" charset="0"/>
                <a:sym typeface="Montserrat Medium"/>
              </a:rPr>
              <a:t>Τμήμα Βιοχημείας της Άσκησης</a:t>
            </a:r>
          </a:p>
          <a:p>
            <a:pPr>
              <a:lnSpc>
                <a:spcPct val="150000"/>
              </a:lnSpc>
            </a:pPr>
            <a:r>
              <a:rPr lang="el-GR" sz="2800" b="1" dirty="0">
                <a:solidFill>
                  <a:srgbClr val="FFFFFF"/>
                </a:solidFill>
                <a:latin typeface="Arial" panose="020B0604020202020204" pitchFamily="34" charset="0"/>
                <a:cs typeface="Arial" panose="020B0604020202020204" pitchFamily="34" charset="0"/>
                <a:sym typeface="Montserrat Medium"/>
              </a:rPr>
              <a:t>	Τμήμα Επιστημονικής Υποστήριξης</a:t>
            </a:r>
          </a:p>
          <a:p>
            <a:pPr>
              <a:lnSpc>
                <a:spcPct val="150000"/>
              </a:lnSpc>
            </a:pPr>
            <a:endParaRPr lang="el-GR" sz="2800" b="1" dirty="0">
              <a:solidFill>
                <a:srgbClr val="FFFFFF"/>
              </a:solidFill>
              <a:latin typeface="Arial" panose="020B0604020202020204" pitchFamily="34" charset="0"/>
              <a:cs typeface="Arial" panose="020B0604020202020204" pitchFamily="34" charset="0"/>
              <a:sym typeface="Montserrat Medium"/>
            </a:endParaRPr>
          </a:p>
          <a:p>
            <a:pPr marL="457200" indent="-457200">
              <a:lnSpc>
                <a:spcPct val="150000"/>
              </a:lnSpc>
              <a:buFont typeface="Arial" panose="020B0604020202020204" pitchFamily="34" charset="0"/>
              <a:buChar char="•"/>
            </a:pPr>
            <a:r>
              <a:rPr lang="el-GR" sz="2800" b="1" dirty="0">
                <a:solidFill>
                  <a:schemeClr val="accent1">
                    <a:lumMod val="40000"/>
                    <a:lumOff val="60000"/>
                  </a:schemeClr>
                </a:solidFill>
                <a:latin typeface="Arial" panose="020B0604020202020204" pitchFamily="34" charset="0"/>
                <a:cs typeface="Arial" panose="020B0604020202020204" pitchFamily="34" charset="0"/>
              </a:rPr>
              <a:t>ΤΟΜΕΑΣ ΑΘΛΗΤΙΑΤΡΙΚΗΣ</a:t>
            </a:r>
            <a:endParaRPr lang="el-GR" sz="2800" b="1" dirty="0">
              <a:solidFill>
                <a:schemeClr val="accent1">
                  <a:lumMod val="40000"/>
                  <a:lumOff val="60000"/>
                </a:schemeClr>
              </a:solidFill>
              <a:latin typeface="Arial" panose="020B0604020202020204" pitchFamily="34" charset="0"/>
              <a:cs typeface="Arial" panose="020B0604020202020204" pitchFamily="34" charset="0"/>
              <a:sym typeface="Montserrat Medium"/>
            </a:endParaRPr>
          </a:p>
          <a:p>
            <a:pPr>
              <a:lnSpc>
                <a:spcPct val="150000"/>
              </a:lnSpc>
            </a:pPr>
            <a:r>
              <a:rPr lang="el-GR" sz="2800" b="1" dirty="0">
                <a:solidFill>
                  <a:srgbClr val="FFFFFF"/>
                </a:solidFill>
                <a:latin typeface="Arial" panose="020B0604020202020204" pitchFamily="34" charset="0"/>
                <a:cs typeface="Arial" panose="020B0604020202020204" pitchFamily="34" charset="0"/>
                <a:sym typeface="Montserrat Medium"/>
              </a:rPr>
              <a:t>	Τμήμα Υγειονομικής Μέριμνας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85EA3"/>
        </a:solidFill>
        <a:effectLst/>
      </p:bgPr>
    </p:bg>
    <p:spTree>
      <p:nvGrpSpPr>
        <p:cNvPr id="1" name="">
          <a:extLst>
            <a:ext uri="{FF2B5EF4-FFF2-40B4-BE49-F238E27FC236}">
              <a16:creationId xmlns:a16="http://schemas.microsoft.com/office/drawing/2014/main" id="{5F1B41C8-BE5F-DD1F-9893-49C537C82A0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B01FEE9-F78F-CF89-5211-662F9A5BDA92}"/>
              </a:ext>
            </a:extLst>
          </p:cNvPr>
          <p:cNvSpPr/>
          <p:nvPr/>
        </p:nvSpPr>
        <p:spPr>
          <a:xfrm rot="9987743">
            <a:off x="-5148051" y="-2289602"/>
            <a:ext cx="19179332" cy="16250125"/>
          </a:xfrm>
          <a:custGeom>
            <a:avLst/>
            <a:gdLst/>
            <a:ahLst/>
            <a:cxnLst/>
            <a:rect l="l" t="t" r="r" b="b"/>
            <a:pathLst>
              <a:path w="19179332" h="16250125">
                <a:moveTo>
                  <a:pt x="0" y="0"/>
                </a:moveTo>
                <a:lnTo>
                  <a:pt x="19179331" y="0"/>
                </a:lnTo>
                <a:lnTo>
                  <a:pt x="19179331" y="16250124"/>
                </a:lnTo>
                <a:lnTo>
                  <a:pt x="0" y="16250124"/>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C8B7FCB2-A2AB-248F-51AB-A66DBECFF81F}"/>
              </a:ext>
            </a:extLst>
          </p:cNvPr>
          <p:cNvSpPr/>
          <p:nvPr/>
        </p:nvSpPr>
        <p:spPr>
          <a:xfrm rot="-378541">
            <a:off x="-374719" y="-372707"/>
            <a:ext cx="17201471" cy="12416335"/>
          </a:xfrm>
          <a:custGeom>
            <a:avLst/>
            <a:gdLst/>
            <a:ahLst/>
            <a:cxnLst/>
            <a:rect l="l" t="t" r="r" b="b"/>
            <a:pathLst>
              <a:path w="17201471" h="12416335">
                <a:moveTo>
                  <a:pt x="0" y="0"/>
                </a:moveTo>
                <a:lnTo>
                  <a:pt x="17201471" y="0"/>
                </a:lnTo>
                <a:lnTo>
                  <a:pt x="17201471" y="12416334"/>
                </a:lnTo>
                <a:lnTo>
                  <a:pt x="0" y="12416334"/>
                </a:lnTo>
                <a:lnTo>
                  <a:pt x="0" y="0"/>
                </a:lnTo>
                <a:close/>
              </a:path>
            </a:pathLst>
          </a:custGeom>
          <a:blipFill>
            <a:blip r:embed="rId4">
              <a:alphaModFix amt="35000"/>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4784D666-672D-E841-A755-38CA799C2DC9}"/>
              </a:ext>
            </a:extLst>
          </p:cNvPr>
          <p:cNvSpPr txBox="1"/>
          <p:nvPr/>
        </p:nvSpPr>
        <p:spPr>
          <a:xfrm>
            <a:off x="1534545" y="1165933"/>
            <a:ext cx="8791575" cy="2092881"/>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6800" b="1" i="0" u="none" strike="noStrike" kern="1200" cap="none" spc="0" normalizeH="0" baseline="0" noProof="0" dirty="0">
                <a:ln>
                  <a:noFill/>
                </a:ln>
                <a:solidFill>
                  <a:srgbClr val="FFFFFF"/>
                </a:solidFill>
                <a:effectLst/>
                <a:uLnTx/>
                <a:uFillTx/>
                <a:latin typeface="Arial" panose="020B0604020202020204" pitchFamily="34" charset="0"/>
                <a:ea typeface="Fredoka"/>
                <a:cs typeface="Arial" panose="020B0604020202020204" pitchFamily="34" charset="0"/>
                <a:sym typeface="Fredoka"/>
              </a:rPr>
              <a:t>Παρεχόμενες υπηρεσίες του ΕΚΑΕ</a:t>
            </a:r>
            <a:endParaRPr kumimoji="0" lang="en-US" sz="6800" b="1" i="0" u="none" strike="noStrike" kern="1200" cap="none" spc="0" normalizeH="0" baseline="0" noProof="0" dirty="0">
              <a:ln>
                <a:noFill/>
              </a:ln>
              <a:solidFill>
                <a:srgbClr val="FFFFFF"/>
              </a:solidFill>
              <a:effectLst/>
              <a:uLnTx/>
              <a:uFillTx/>
              <a:latin typeface="Arial" panose="020B0604020202020204" pitchFamily="34" charset="0"/>
              <a:ea typeface="Fredoka"/>
              <a:cs typeface="Arial" panose="020B0604020202020204" pitchFamily="34" charset="0"/>
              <a:sym typeface="Fredoka"/>
            </a:endParaRPr>
          </a:p>
        </p:txBody>
      </p:sp>
      <p:sp>
        <p:nvSpPr>
          <p:cNvPr id="10" name="Freeform 10">
            <a:extLst>
              <a:ext uri="{FF2B5EF4-FFF2-40B4-BE49-F238E27FC236}">
                <a16:creationId xmlns:a16="http://schemas.microsoft.com/office/drawing/2014/main" id="{5D08FEDE-CF86-7FB1-2099-5B8245000A12}"/>
              </a:ext>
            </a:extLst>
          </p:cNvPr>
          <p:cNvSpPr/>
          <p:nvPr/>
        </p:nvSpPr>
        <p:spPr>
          <a:xfrm>
            <a:off x="10326120" y="9258300"/>
            <a:ext cx="2455053" cy="1397148"/>
          </a:xfrm>
          <a:custGeom>
            <a:avLst/>
            <a:gdLst/>
            <a:ahLst/>
            <a:cxnLst/>
            <a:rect l="l" t="t" r="r" b="b"/>
            <a:pathLst>
              <a:path w="2455053" h="1397148">
                <a:moveTo>
                  <a:pt x="0" y="0"/>
                </a:moveTo>
                <a:lnTo>
                  <a:pt x="2455053" y="0"/>
                </a:lnTo>
                <a:lnTo>
                  <a:pt x="2455053" y="1397148"/>
                </a:lnTo>
                <a:lnTo>
                  <a:pt x="0" y="1397148"/>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a:extLst>
              <a:ext uri="{FF2B5EF4-FFF2-40B4-BE49-F238E27FC236}">
                <a16:creationId xmlns:a16="http://schemas.microsoft.com/office/drawing/2014/main" id="{53DA3F19-A669-A6A1-92C1-C71105B2ACC8}"/>
              </a:ext>
            </a:extLst>
          </p:cNvPr>
          <p:cNvSpPr/>
          <p:nvPr/>
        </p:nvSpPr>
        <p:spPr>
          <a:xfrm>
            <a:off x="-1426353" y="2512547"/>
            <a:ext cx="2455053" cy="1397148"/>
          </a:xfrm>
          <a:custGeom>
            <a:avLst/>
            <a:gdLst/>
            <a:ahLst/>
            <a:cxnLst/>
            <a:rect l="l" t="t" r="r" b="b"/>
            <a:pathLst>
              <a:path w="2455053" h="1397148">
                <a:moveTo>
                  <a:pt x="0" y="0"/>
                </a:moveTo>
                <a:lnTo>
                  <a:pt x="2455053" y="0"/>
                </a:lnTo>
                <a:lnTo>
                  <a:pt x="2455053" y="1397148"/>
                </a:lnTo>
                <a:lnTo>
                  <a:pt x="0" y="1397148"/>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9">
            <a:extLst>
              <a:ext uri="{FF2B5EF4-FFF2-40B4-BE49-F238E27FC236}">
                <a16:creationId xmlns:a16="http://schemas.microsoft.com/office/drawing/2014/main" id="{4A1B0DD5-2FCB-24B3-1BD5-6F10B7438F9B}"/>
              </a:ext>
            </a:extLst>
          </p:cNvPr>
          <p:cNvSpPr txBox="1"/>
          <p:nvPr/>
        </p:nvSpPr>
        <p:spPr>
          <a:xfrm>
            <a:off x="1534545" y="3643374"/>
            <a:ext cx="10323878" cy="4444486"/>
          </a:xfrm>
          <a:prstGeom prst="rect">
            <a:avLst/>
          </a:prstGeom>
        </p:spPr>
        <p:txBody>
          <a:bodyPr wrap="square" lIns="0" tIns="0" rIns="0" bIns="0" rtlCol="0" anchor="t">
            <a:spAutoFit/>
          </a:bodyPr>
          <a:lstStyle/>
          <a:p>
            <a:pPr algn="l" fontAlgn="base">
              <a:lnSpc>
                <a:spcPct val="150000"/>
              </a:lnSpc>
              <a:buNone/>
            </a:pPr>
            <a:r>
              <a:rPr lang="el-GR" sz="2800" b="0" i="0" dirty="0">
                <a:solidFill>
                  <a:schemeClr val="bg1"/>
                </a:solidFill>
                <a:effectLst/>
                <a:latin typeface="Arial" panose="020B0604020202020204" pitchFamily="34" charset="0"/>
                <a:cs typeface="Arial" panose="020B0604020202020204" pitchFamily="34" charset="0"/>
              </a:rPr>
              <a:t>Στο ΕΚΑΕ λειτουργούν:</a:t>
            </a:r>
          </a:p>
          <a:p>
            <a:pPr algn="l" fontAlgn="base">
              <a:lnSpc>
                <a:spcPct val="150000"/>
              </a:lnSpc>
              <a:buFont typeface="Arial" panose="020B0604020202020204" pitchFamily="34" charset="0"/>
              <a:buChar char="•"/>
            </a:pPr>
            <a:r>
              <a:rPr lang="el-GR" sz="2800" b="0" i="0" dirty="0">
                <a:solidFill>
                  <a:schemeClr val="bg1"/>
                </a:solidFill>
                <a:effectLst/>
                <a:latin typeface="Arial" panose="020B0604020202020204" pitchFamily="34" charset="0"/>
                <a:cs typeface="Arial" panose="020B0604020202020204" pitchFamily="34" charset="0"/>
              </a:rPr>
              <a:t> Τμήμα </a:t>
            </a:r>
            <a:r>
              <a:rPr lang="el-GR" sz="2800" b="0" i="0" dirty="0" err="1">
                <a:solidFill>
                  <a:schemeClr val="bg1"/>
                </a:solidFill>
                <a:effectLst/>
                <a:latin typeface="Arial" panose="020B0604020202020204" pitchFamily="34" charset="0"/>
                <a:cs typeface="Arial" panose="020B0604020202020204" pitchFamily="34" charset="0"/>
              </a:rPr>
              <a:t>Αθλητιατρικής</a:t>
            </a:r>
            <a:endParaRPr lang="el-GR" sz="2800" b="0" i="0" dirty="0">
              <a:solidFill>
                <a:schemeClr val="bg1"/>
              </a:solidFill>
              <a:effectLst/>
              <a:latin typeface="Arial" panose="020B0604020202020204" pitchFamily="34" charset="0"/>
              <a:cs typeface="Arial" panose="020B0604020202020204" pitchFamily="34" charset="0"/>
            </a:endParaRPr>
          </a:p>
          <a:p>
            <a:pPr algn="l" fontAlgn="base">
              <a:lnSpc>
                <a:spcPct val="150000"/>
              </a:lnSpc>
              <a:buFont typeface="Arial" panose="020B0604020202020204" pitchFamily="34" charset="0"/>
              <a:buChar char="•"/>
            </a:pPr>
            <a:r>
              <a:rPr lang="el-GR" sz="2800" b="0" i="0" dirty="0">
                <a:solidFill>
                  <a:schemeClr val="bg1"/>
                </a:solidFill>
                <a:effectLst/>
                <a:latin typeface="Arial" panose="020B0604020202020204" pitchFamily="34" charset="0"/>
                <a:cs typeface="Arial" panose="020B0604020202020204" pitchFamily="34" charset="0"/>
              </a:rPr>
              <a:t> Τμήμα Βιομηχανικής</a:t>
            </a:r>
          </a:p>
          <a:p>
            <a:pPr algn="l" fontAlgn="base">
              <a:lnSpc>
                <a:spcPct val="150000"/>
              </a:lnSpc>
              <a:buFont typeface="Arial" panose="020B0604020202020204" pitchFamily="34" charset="0"/>
              <a:buChar char="•"/>
            </a:pPr>
            <a:r>
              <a:rPr lang="el-GR" sz="2800" b="0" i="0" dirty="0">
                <a:solidFill>
                  <a:schemeClr val="bg1"/>
                </a:solidFill>
                <a:effectLst/>
                <a:latin typeface="Arial" panose="020B0604020202020204" pitchFamily="34" charset="0"/>
                <a:cs typeface="Arial" panose="020B0604020202020204" pitchFamily="34" charset="0"/>
              </a:rPr>
              <a:t> Τμήμα Βιοχημείας της Άσκησης</a:t>
            </a:r>
          </a:p>
          <a:p>
            <a:pPr algn="l" fontAlgn="base">
              <a:lnSpc>
                <a:spcPct val="150000"/>
              </a:lnSpc>
              <a:buFont typeface="Arial" panose="020B0604020202020204" pitchFamily="34" charset="0"/>
              <a:buChar char="•"/>
            </a:pPr>
            <a:r>
              <a:rPr lang="el-GR" sz="2800" b="0" i="0" dirty="0">
                <a:solidFill>
                  <a:schemeClr val="bg1"/>
                </a:solidFill>
                <a:effectLst/>
                <a:latin typeface="Arial" panose="020B0604020202020204" pitchFamily="34" charset="0"/>
                <a:cs typeface="Arial" panose="020B0604020202020204" pitchFamily="34" charset="0"/>
              </a:rPr>
              <a:t> Τμήμα Εργοφυσιολογίας</a:t>
            </a:r>
          </a:p>
          <a:p>
            <a:pPr algn="l" fontAlgn="base">
              <a:lnSpc>
                <a:spcPct val="150000"/>
              </a:lnSpc>
              <a:buFont typeface="Arial" panose="020B0604020202020204" pitchFamily="34" charset="0"/>
              <a:buChar char="•"/>
            </a:pPr>
            <a:r>
              <a:rPr lang="el-GR" sz="2800" b="0" i="0" dirty="0">
                <a:solidFill>
                  <a:schemeClr val="bg1"/>
                </a:solidFill>
                <a:effectLst/>
                <a:latin typeface="Arial" panose="020B0604020202020204" pitchFamily="34" charset="0"/>
                <a:cs typeface="Arial" panose="020B0604020202020204" pitchFamily="34" charset="0"/>
              </a:rPr>
              <a:t>  Τμήμα Αθλητικής Ψυχολογίας</a:t>
            </a:r>
          </a:p>
          <a:p>
            <a:pPr algn="l" fontAlgn="base">
              <a:lnSpc>
                <a:spcPct val="150000"/>
              </a:lnSpc>
            </a:pPr>
            <a:endParaRPr lang="el-GR" sz="2800" b="0" i="0" strike="sngStrike" dirty="0">
              <a:solidFill>
                <a:schemeClr val="bg1"/>
              </a:solidFill>
              <a:effectLst/>
              <a:highlight>
                <a:srgbClr val="FF00FF"/>
              </a:highlight>
              <a:latin typeface="Arial" panose="020B0604020202020204" pitchFamily="34" charset="0"/>
              <a:cs typeface="Arial" panose="020B0604020202020204" pitchFamily="34" charset="0"/>
            </a:endParaRPr>
          </a:p>
        </p:txBody>
      </p:sp>
      <p:sp>
        <p:nvSpPr>
          <p:cNvPr id="6" name="Freeform 9">
            <a:extLst>
              <a:ext uri="{FF2B5EF4-FFF2-40B4-BE49-F238E27FC236}">
                <a16:creationId xmlns:a16="http://schemas.microsoft.com/office/drawing/2014/main" id="{C1E813C9-53AF-2601-4816-295171FFA67F}"/>
              </a:ext>
            </a:extLst>
          </p:cNvPr>
          <p:cNvSpPr/>
          <p:nvPr/>
        </p:nvSpPr>
        <p:spPr>
          <a:xfrm>
            <a:off x="12496317" y="342900"/>
            <a:ext cx="5382069" cy="11973745"/>
          </a:xfrm>
          <a:custGeom>
            <a:avLst/>
            <a:gdLst/>
            <a:ahLst/>
            <a:cxnLst/>
            <a:rect l="l" t="t" r="r" b="b"/>
            <a:pathLst>
              <a:path w="5382069" h="11973745">
                <a:moveTo>
                  <a:pt x="0" y="0"/>
                </a:moveTo>
                <a:lnTo>
                  <a:pt x="5382069" y="0"/>
                </a:lnTo>
                <a:lnTo>
                  <a:pt x="5382069" y="11973745"/>
                </a:lnTo>
                <a:lnTo>
                  <a:pt x="0" y="119737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l-GR"/>
          </a:p>
        </p:txBody>
      </p:sp>
    </p:spTree>
    <p:extLst>
      <p:ext uri="{BB962C8B-B14F-4D97-AF65-F5344CB8AC3E}">
        <p14:creationId xmlns:p14="http://schemas.microsoft.com/office/powerpoint/2010/main" val="2295712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85EA3"/>
        </a:solidFill>
        <a:effectLst/>
      </p:bgPr>
    </p:bg>
    <p:spTree>
      <p:nvGrpSpPr>
        <p:cNvPr id="1" name="">
          <a:extLst>
            <a:ext uri="{FF2B5EF4-FFF2-40B4-BE49-F238E27FC236}">
              <a16:creationId xmlns:a16="http://schemas.microsoft.com/office/drawing/2014/main" id="{C4255ECC-7107-E2F7-E9F1-EC1AD1F1CD1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D4FD6B5-B6C0-C996-AD5D-5DBE231C78B3}"/>
              </a:ext>
            </a:extLst>
          </p:cNvPr>
          <p:cNvSpPr/>
          <p:nvPr/>
        </p:nvSpPr>
        <p:spPr>
          <a:xfrm rot="-378541">
            <a:off x="-2423596" y="583792"/>
            <a:ext cx="17201471" cy="12416335"/>
          </a:xfrm>
          <a:custGeom>
            <a:avLst/>
            <a:gdLst/>
            <a:ahLst/>
            <a:cxnLst/>
            <a:rect l="l" t="t" r="r" b="b"/>
            <a:pathLst>
              <a:path w="17201471" h="12416335">
                <a:moveTo>
                  <a:pt x="0" y="0"/>
                </a:moveTo>
                <a:lnTo>
                  <a:pt x="17201472" y="0"/>
                </a:lnTo>
                <a:lnTo>
                  <a:pt x="17201472" y="12416335"/>
                </a:lnTo>
                <a:lnTo>
                  <a:pt x="0" y="12416335"/>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a:extLst>
              <a:ext uri="{FF2B5EF4-FFF2-40B4-BE49-F238E27FC236}">
                <a16:creationId xmlns:a16="http://schemas.microsoft.com/office/drawing/2014/main" id="{81DD47F5-CBB4-8EAC-2DDA-5F6B6B820285}"/>
              </a:ext>
            </a:extLst>
          </p:cNvPr>
          <p:cNvSpPr/>
          <p:nvPr/>
        </p:nvSpPr>
        <p:spPr>
          <a:xfrm>
            <a:off x="125103" y="2933700"/>
            <a:ext cx="4876800" cy="4800600"/>
          </a:xfrm>
          <a:custGeom>
            <a:avLst/>
            <a:gdLst/>
            <a:ahLst/>
            <a:cxnLst/>
            <a:rect l="l" t="t" r="r" b="b"/>
            <a:pathLst>
              <a:path w="8101652" h="7146971">
                <a:moveTo>
                  <a:pt x="0" y="0"/>
                </a:moveTo>
                <a:lnTo>
                  <a:pt x="8101652" y="0"/>
                </a:lnTo>
                <a:lnTo>
                  <a:pt x="8101652" y="7146971"/>
                </a:lnTo>
                <a:lnTo>
                  <a:pt x="0" y="7146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438339F2-AA90-ACB8-D89D-812A2A9F9222}"/>
              </a:ext>
            </a:extLst>
          </p:cNvPr>
          <p:cNvSpPr txBox="1"/>
          <p:nvPr/>
        </p:nvSpPr>
        <p:spPr>
          <a:xfrm>
            <a:off x="3352800" y="442514"/>
            <a:ext cx="11753579" cy="1287212"/>
          </a:xfrm>
          <a:prstGeom prst="rect">
            <a:avLst/>
          </a:prstGeom>
        </p:spPr>
        <p:txBody>
          <a:bodyPr wrap="square" lIns="0" tIns="0" rIns="0" bIns="0" rtlCol="0" anchor="t">
            <a:spAutoFit/>
          </a:bodyPr>
          <a:lstStyle/>
          <a:p>
            <a:pPr marL="0" marR="0" lvl="0" indent="0" algn="ctr" defTabSz="914400" rtl="0" eaLnBrk="1" fontAlgn="auto" latinLnBrk="0" hangingPunct="1">
              <a:lnSpc>
                <a:spcPts val="10919"/>
              </a:lnSpc>
              <a:spcBef>
                <a:spcPts val="0"/>
              </a:spcBef>
              <a:spcAft>
                <a:spcPts val="0"/>
              </a:spcAft>
              <a:buClrTx/>
              <a:buSzTx/>
              <a:buFontTx/>
              <a:buNone/>
              <a:tabLst/>
              <a:defRPr/>
            </a:pPr>
            <a:r>
              <a:rPr kumimoji="0" lang="el-GR" sz="6800" b="1" i="0" u="none" strike="noStrike" kern="1200" cap="none" spc="0" normalizeH="0" baseline="0" noProof="0" dirty="0">
                <a:ln>
                  <a:noFill/>
                </a:ln>
                <a:solidFill>
                  <a:srgbClr val="FFFFFF"/>
                </a:solidFill>
                <a:effectLst/>
                <a:uLnTx/>
                <a:uFillTx/>
                <a:latin typeface="Arial" panose="020B0604020202020204" pitchFamily="34" charset="0"/>
                <a:ea typeface="Fredoka"/>
                <a:cs typeface="Arial" panose="020B0604020202020204" pitchFamily="34" charset="0"/>
                <a:sym typeface="Fredoka"/>
              </a:rPr>
              <a:t>Τμήμα </a:t>
            </a:r>
            <a:r>
              <a:rPr kumimoji="0" lang="el-GR" sz="6800" b="1" i="0" u="none" strike="noStrike" kern="1200" cap="none" spc="0" normalizeH="0" baseline="0" noProof="0" dirty="0" err="1">
                <a:ln>
                  <a:noFill/>
                </a:ln>
                <a:solidFill>
                  <a:srgbClr val="FFFFFF"/>
                </a:solidFill>
                <a:effectLst/>
                <a:uLnTx/>
                <a:uFillTx/>
                <a:latin typeface="Arial" panose="020B0604020202020204" pitchFamily="34" charset="0"/>
                <a:ea typeface="Fredoka"/>
                <a:cs typeface="Arial" panose="020B0604020202020204" pitchFamily="34" charset="0"/>
                <a:sym typeface="Fredoka"/>
              </a:rPr>
              <a:t>Αθλητιατρικής</a:t>
            </a:r>
            <a:endParaRPr kumimoji="0" lang="en-US" sz="6800" b="0" i="0" u="none" strike="noStrike" kern="1200" cap="none" spc="0" normalizeH="0" baseline="0" noProof="0" dirty="0">
              <a:ln>
                <a:noFill/>
              </a:ln>
              <a:solidFill>
                <a:srgbClr val="FFFFFF"/>
              </a:solidFill>
              <a:effectLst/>
              <a:uLnTx/>
              <a:uFillTx/>
              <a:latin typeface="Fredoka"/>
              <a:ea typeface="Fredoka"/>
              <a:cs typeface="Fredoka"/>
              <a:sym typeface="Fredoka"/>
            </a:endParaRPr>
          </a:p>
        </p:txBody>
      </p:sp>
      <p:sp>
        <p:nvSpPr>
          <p:cNvPr id="12" name="TextBox 12">
            <a:extLst>
              <a:ext uri="{FF2B5EF4-FFF2-40B4-BE49-F238E27FC236}">
                <a16:creationId xmlns:a16="http://schemas.microsoft.com/office/drawing/2014/main" id="{9445BB19-3AB6-B0D7-B105-F840FFBA2E80}"/>
              </a:ext>
            </a:extLst>
          </p:cNvPr>
          <p:cNvSpPr txBox="1"/>
          <p:nvPr/>
        </p:nvSpPr>
        <p:spPr>
          <a:xfrm>
            <a:off x="5105400" y="2171700"/>
            <a:ext cx="10439400" cy="7325082"/>
          </a:xfrm>
          <a:prstGeom prst="rect">
            <a:avLst/>
          </a:prstGeom>
        </p:spPr>
        <p:txBody>
          <a:bodyPr wrap="square" lIns="0" tIns="0" rIns="0" bIns="0" rtlCol="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1F497D">
                    <a:lumMod val="40000"/>
                    <a:lumOff val="60000"/>
                  </a:srgbClr>
                </a:solidFill>
                <a:effectLst/>
                <a:uLnTx/>
                <a:uFillTx/>
                <a:latin typeface="Arial" panose="020B0604020202020204" pitchFamily="34" charset="0"/>
                <a:ea typeface="+mn-ea"/>
                <a:cs typeface="Arial" panose="020B0604020202020204" pitchFamily="34" charset="0"/>
              </a:rPr>
              <a:t>Α. Κλινική εξέταση – ατομικό ιστορικό</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Έλεγχος </a:t>
            </a:r>
            <a:r>
              <a:rPr kumimoji="0" lang="el-GR"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μυοσκελετικού</a:t>
            </a:r>
            <a:r>
              <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συστήματος</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Σωματομετρικός έλεγχος (βάρος, ύψος, ποσοστό σωματικού λίπους)</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Ευλυγισία-ελαστικότητα</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1F497D">
                    <a:lumMod val="40000"/>
                    <a:lumOff val="60000"/>
                  </a:srgbClr>
                </a:solidFill>
                <a:effectLst/>
                <a:uLnTx/>
                <a:uFillTx/>
                <a:latin typeface="Arial" panose="020B0604020202020204" pitchFamily="34" charset="0"/>
                <a:ea typeface="+mn-ea"/>
                <a:cs typeface="Arial" panose="020B0604020202020204" pitchFamily="34" charset="0"/>
              </a:rPr>
              <a:t>Β. Διάγνωση αθλητικών κακώσεων</a:t>
            </a:r>
          </a:p>
          <a:p>
            <a:pPr lvl="0" fontAlgn="base">
              <a:buFont typeface="Arial" panose="020B0604020202020204" pitchFamily="34" charset="0"/>
              <a:buChar char="•"/>
              <a:defRPr/>
            </a:pPr>
            <a:r>
              <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Οδηγίες για αποθεραπεία-αποκατάσταση-επανένταξη             </a:t>
            </a:r>
            <a:r>
              <a:rPr lang="el-GR" sz="2800" dirty="0">
                <a:solidFill>
                  <a:prstClr val="white"/>
                </a:solidFill>
                <a:latin typeface="Arial" panose="020B0604020202020204" pitchFamily="34" charset="0"/>
                <a:cs typeface="Arial" panose="020B0604020202020204" pitchFamily="34" charset="0"/>
              </a:rPr>
              <a:t>στα</a:t>
            </a:r>
            <a:r>
              <a:rPr lang="en-US" sz="2800" dirty="0">
                <a:solidFill>
                  <a:prstClr val="white"/>
                </a:solidFill>
                <a:latin typeface="Arial" panose="020B0604020202020204" pitchFamily="34" charset="0"/>
                <a:cs typeface="Arial" panose="020B0604020202020204" pitchFamily="34" charset="0"/>
              </a:rPr>
              <a:t> </a:t>
            </a:r>
            <a:r>
              <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προπονητικά προγράμματα</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1F497D">
                    <a:lumMod val="40000"/>
                    <a:lumOff val="60000"/>
                  </a:srgbClr>
                </a:solidFill>
                <a:effectLst/>
                <a:uLnTx/>
                <a:uFillTx/>
                <a:latin typeface="Arial" panose="020B0604020202020204" pitchFamily="34" charset="0"/>
                <a:ea typeface="+mn-ea"/>
                <a:cs typeface="Arial" panose="020B0604020202020204" pitchFamily="34" charset="0"/>
              </a:rPr>
              <a:t>Γ. </a:t>
            </a:r>
            <a:r>
              <a:rPr kumimoji="0" lang="el-GR" sz="2800" b="1" i="0" u="none" strike="noStrike" kern="1200" cap="none" spc="0" normalizeH="0" baseline="0" noProof="0" dirty="0" err="1">
                <a:ln>
                  <a:noFill/>
                </a:ln>
                <a:solidFill>
                  <a:srgbClr val="1F497D">
                    <a:lumMod val="40000"/>
                    <a:lumOff val="60000"/>
                  </a:srgbClr>
                </a:solidFill>
                <a:effectLst/>
                <a:uLnTx/>
                <a:uFillTx/>
                <a:latin typeface="Arial" panose="020B0604020202020204" pitchFamily="34" charset="0"/>
                <a:ea typeface="+mn-ea"/>
                <a:cs typeface="Arial" panose="020B0604020202020204" pitchFamily="34" charset="0"/>
              </a:rPr>
              <a:t>Αθλητιατρική</a:t>
            </a:r>
            <a:r>
              <a:rPr kumimoji="0" lang="el-GR" sz="2800" b="1" i="0" u="none" strike="noStrike" kern="1200" cap="none" spc="0" normalizeH="0" baseline="0" noProof="0" dirty="0">
                <a:ln>
                  <a:noFill/>
                </a:ln>
                <a:solidFill>
                  <a:srgbClr val="1F497D">
                    <a:lumMod val="40000"/>
                    <a:lumOff val="60000"/>
                  </a:srgbClr>
                </a:solidFill>
                <a:effectLst/>
                <a:uLnTx/>
                <a:uFillTx/>
                <a:latin typeface="Arial" panose="020B0604020202020204" pitchFamily="34" charset="0"/>
                <a:ea typeface="+mn-ea"/>
                <a:cs typeface="Arial" panose="020B0604020202020204" pitchFamily="34" charset="0"/>
              </a:rPr>
              <a:t> αξιολόγηση</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Διασφάλιση της υγείας του αθλητή και επιπλέον υποστήριξη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με διατροφικά συμπληρώματα</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1F497D">
                    <a:lumMod val="40000"/>
                    <a:lumOff val="60000"/>
                  </a:srgbClr>
                </a:solidFill>
                <a:effectLst/>
                <a:uLnTx/>
                <a:uFillTx/>
                <a:latin typeface="Arial" panose="020B0604020202020204" pitchFamily="34" charset="0"/>
                <a:ea typeface="+mn-ea"/>
                <a:cs typeface="Arial" panose="020B0604020202020204" pitchFamily="34" charset="0"/>
              </a:rPr>
              <a:t>Δ. Καρδιολογικός έλεγχος (πρωτοβάθμιας)</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Κλινική εξέταση</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Ατομικό και οικογενειακό ιστορικό</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Ηλεκτροκαρδιογράφημα ηρεμίας και κόπωσης</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l-GR"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Υπερηχοκαρδιογράφημα</a:t>
            </a:r>
            <a:endParaRPr kumimoji="0" lang="el-G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1F497D">
                    <a:lumMod val="40000"/>
                    <a:lumOff val="60000"/>
                  </a:srgbClr>
                </a:solidFill>
                <a:effectLst/>
                <a:uLnTx/>
                <a:uFillTx/>
                <a:latin typeface="Arial" panose="020B0604020202020204" pitchFamily="34" charset="0"/>
                <a:ea typeface="+mn-ea"/>
                <a:cs typeface="Arial" panose="020B0604020202020204" pitchFamily="34" charset="0"/>
              </a:rPr>
              <a:t>Ε. </a:t>
            </a:r>
            <a:r>
              <a:rPr kumimoji="0" lang="el-GR" sz="2800" b="1" i="0" u="none" strike="noStrike" kern="1200" cap="none" spc="0" normalizeH="0" baseline="0" noProof="0" dirty="0" err="1">
                <a:ln>
                  <a:noFill/>
                </a:ln>
                <a:solidFill>
                  <a:srgbClr val="1F497D">
                    <a:lumMod val="40000"/>
                    <a:lumOff val="60000"/>
                  </a:srgbClr>
                </a:solidFill>
                <a:effectLst/>
                <a:uLnTx/>
                <a:uFillTx/>
                <a:latin typeface="Arial" panose="020B0604020202020204" pitchFamily="34" charset="0"/>
                <a:ea typeface="+mn-ea"/>
                <a:cs typeface="Arial" panose="020B0604020202020204" pitchFamily="34" charset="0"/>
              </a:rPr>
              <a:t>Ισοκινητική</a:t>
            </a:r>
            <a:r>
              <a:rPr kumimoji="0" lang="el-GR" sz="2800" b="1" i="0" u="none" strike="noStrike" kern="1200" cap="none" spc="0" normalizeH="0" baseline="0" noProof="0" dirty="0">
                <a:ln>
                  <a:noFill/>
                </a:ln>
                <a:solidFill>
                  <a:srgbClr val="1F497D">
                    <a:lumMod val="40000"/>
                    <a:lumOff val="60000"/>
                  </a:srgbClr>
                </a:solidFill>
                <a:effectLst/>
                <a:uLnTx/>
                <a:uFillTx/>
                <a:latin typeface="Arial" panose="020B0604020202020204" pitchFamily="34" charset="0"/>
                <a:ea typeface="+mn-ea"/>
                <a:cs typeface="Arial" panose="020B0604020202020204" pitchFamily="34" charset="0"/>
              </a:rPr>
              <a:t> αξιολόγηση μυϊκών ομάδων</a:t>
            </a:r>
          </a:p>
        </p:txBody>
      </p:sp>
      <p:sp>
        <p:nvSpPr>
          <p:cNvPr id="19" name="Freeform 19">
            <a:extLst>
              <a:ext uri="{FF2B5EF4-FFF2-40B4-BE49-F238E27FC236}">
                <a16:creationId xmlns:a16="http://schemas.microsoft.com/office/drawing/2014/main" id="{FBE8D38F-9ECE-60C3-C5EC-6A4FA8319052}"/>
              </a:ext>
            </a:extLst>
          </p:cNvPr>
          <p:cNvSpPr/>
          <p:nvPr/>
        </p:nvSpPr>
        <p:spPr>
          <a:xfrm>
            <a:off x="15408008" y="-368448"/>
            <a:ext cx="2455053" cy="1397148"/>
          </a:xfrm>
          <a:custGeom>
            <a:avLst/>
            <a:gdLst/>
            <a:ahLst/>
            <a:cxnLst/>
            <a:rect l="l" t="t" r="r" b="b"/>
            <a:pathLst>
              <a:path w="2455053" h="1397148">
                <a:moveTo>
                  <a:pt x="0" y="0"/>
                </a:moveTo>
                <a:lnTo>
                  <a:pt x="2455053" y="0"/>
                </a:lnTo>
                <a:lnTo>
                  <a:pt x="2455053" y="1397148"/>
                </a:lnTo>
                <a:lnTo>
                  <a:pt x="0" y="1397148"/>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a:extLst>
              <a:ext uri="{FF2B5EF4-FFF2-40B4-BE49-F238E27FC236}">
                <a16:creationId xmlns:a16="http://schemas.microsoft.com/office/drawing/2014/main" id="{595C4F53-F5C3-F30A-2B2E-B0EC91E96EB2}"/>
              </a:ext>
            </a:extLst>
          </p:cNvPr>
          <p:cNvSpPr/>
          <p:nvPr/>
        </p:nvSpPr>
        <p:spPr>
          <a:xfrm>
            <a:off x="-787125" y="190229"/>
            <a:ext cx="1574250" cy="895891"/>
          </a:xfrm>
          <a:custGeom>
            <a:avLst/>
            <a:gdLst/>
            <a:ahLst/>
            <a:cxnLst/>
            <a:rect l="l" t="t" r="r" b="b"/>
            <a:pathLst>
              <a:path w="1574250" h="895891">
                <a:moveTo>
                  <a:pt x="0" y="0"/>
                </a:moveTo>
                <a:lnTo>
                  <a:pt x="1574250" y="0"/>
                </a:lnTo>
                <a:lnTo>
                  <a:pt x="1574250" y="895892"/>
                </a:lnTo>
                <a:lnTo>
                  <a:pt x="0" y="895892"/>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5921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5EA3"/>
        </a:solidFill>
        <a:effectLst/>
      </p:bgPr>
    </p:bg>
    <p:spTree>
      <p:nvGrpSpPr>
        <p:cNvPr id="1" name=""/>
        <p:cNvGrpSpPr/>
        <p:nvPr/>
      </p:nvGrpSpPr>
      <p:grpSpPr>
        <a:xfrm>
          <a:off x="0" y="0"/>
          <a:ext cx="0" cy="0"/>
          <a:chOff x="0" y="0"/>
          <a:chExt cx="0" cy="0"/>
        </a:xfrm>
      </p:grpSpPr>
      <p:sp>
        <p:nvSpPr>
          <p:cNvPr id="2" name="Freeform 2"/>
          <p:cNvSpPr/>
          <p:nvPr/>
        </p:nvSpPr>
        <p:spPr>
          <a:xfrm rot="-378541">
            <a:off x="-2423596" y="583792"/>
            <a:ext cx="17201471" cy="12416335"/>
          </a:xfrm>
          <a:custGeom>
            <a:avLst/>
            <a:gdLst/>
            <a:ahLst/>
            <a:cxnLst/>
            <a:rect l="l" t="t" r="r" b="b"/>
            <a:pathLst>
              <a:path w="17201471" h="12416335">
                <a:moveTo>
                  <a:pt x="0" y="0"/>
                </a:moveTo>
                <a:lnTo>
                  <a:pt x="17201472" y="0"/>
                </a:lnTo>
                <a:lnTo>
                  <a:pt x="17201472" y="12416335"/>
                </a:lnTo>
                <a:lnTo>
                  <a:pt x="0" y="12416335"/>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endParaRPr lang="el-GR"/>
          </a:p>
        </p:txBody>
      </p:sp>
      <p:sp>
        <p:nvSpPr>
          <p:cNvPr id="4" name="Freeform 4"/>
          <p:cNvSpPr/>
          <p:nvPr/>
        </p:nvSpPr>
        <p:spPr>
          <a:xfrm>
            <a:off x="125103" y="2933700"/>
            <a:ext cx="4876800" cy="4800600"/>
          </a:xfrm>
          <a:custGeom>
            <a:avLst/>
            <a:gdLst/>
            <a:ahLst/>
            <a:cxnLst/>
            <a:rect l="l" t="t" r="r" b="b"/>
            <a:pathLst>
              <a:path w="8101652" h="7146971">
                <a:moveTo>
                  <a:pt x="0" y="0"/>
                </a:moveTo>
                <a:lnTo>
                  <a:pt x="8101652" y="0"/>
                </a:lnTo>
                <a:lnTo>
                  <a:pt x="8101652" y="7146971"/>
                </a:lnTo>
                <a:lnTo>
                  <a:pt x="0" y="7146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6" name="TextBox 6"/>
          <p:cNvSpPr txBox="1"/>
          <p:nvPr/>
        </p:nvSpPr>
        <p:spPr>
          <a:xfrm>
            <a:off x="5001903" y="385094"/>
            <a:ext cx="11753579" cy="1287212"/>
          </a:xfrm>
          <a:prstGeom prst="rect">
            <a:avLst/>
          </a:prstGeom>
        </p:spPr>
        <p:txBody>
          <a:bodyPr wrap="square" lIns="0" tIns="0" rIns="0" bIns="0" rtlCol="0" anchor="t">
            <a:spAutoFit/>
          </a:bodyPr>
          <a:lstStyle/>
          <a:p>
            <a:pPr>
              <a:lnSpc>
                <a:spcPts val="10919"/>
              </a:lnSpc>
            </a:pPr>
            <a:r>
              <a:rPr kumimoji="0" lang="el-GR" sz="6800" b="1" i="0" u="none" strike="noStrike" kern="1200" cap="none" spc="0" normalizeH="0" baseline="0" noProof="0" dirty="0">
                <a:ln>
                  <a:noFill/>
                </a:ln>
                <a:solidFill>
                  <a:srgbClr val="FFFFFF"/>
                </a:solidFill>
                <a:effectLst/>
                <a:uLnTx/>
                <a:uFillTx/>
                <a:latin typeface="Arial" panose="020B0604020202020204" pitchFamily="34" charset="0"/>
                <a:ea typeface="Fredoka"/>
                <a:cs typeface="Arial" panose="020B0604020202020204" pitchFamily="34" charset="0"/>
                <a:sym typeface="Fredoka"/>
              </a:rPr>
              <a:t>Τμήμα Βιομηχανικής</a:t>
            </a:r>
            <a:endParaRPr lang="en-US" sz="6800" dirty="0">
              <a:solidFill>
                <a:srgbClr val="FFFFFF"/>
              </a:solidFill>
              <a:latin typeface="Fredoka"/>
              <a:ea typeface="Fredoka"/>
              <a:cs typeface="Fredoka"/>
              <a:sym typeface="Fredoka"/>
            </a:endParaRPr>
          </a:p>
        </p:txBody>
      </p:sp>
      <p:sp>
        <p:nvSpPr>
          <p:cNvPr id="12" name="TextBox 12"/>
          <p:cNvSpPr txBox="1"/>
          <p:nvPr/>
        </p:nvSpPr>
        <p:spPr>
          <a:xfrm>
            <a:off x="5105400" y="2019300"/>
            <a:ext cx="10439400" cy="7755969"/>
          </a:xfrm>
          <a:prstGeom prst="rect">
            <a:avLst/>
          </a:prstGeom>
        </p:spPr>
        <p:txBody>
          <a:bodyPr wrap="square" lIns="0" tIns="0" rIns="0" bIns="0" rtlCol="0" anchor="t">
            <a:spAutoFit/>
          </a:bodyPr>
          <a:lstStyle/>
          <a:p>
            <a:pPr algn="l" fontAlgn="base">
              <a:buNone/>
            </a:pPr>
            <a:r>
              <a:rPr lang="el-GR" sz="2800" b="1" i="0" dirty="0">
                <a:solidFill>
                  <a:schemeClr val="bg1"/>
                </a:solidFill>
                <a:effectLst/>
                <a:latin typeface="Arial" panose="020B0604020202020204" pitchFamily="34" charset="0"/>
                <a:cs typeface="Arial" panose="020B0604020202020204" pitchFamily="34" charset="0"/>
              </a:rPr>
              <a:t>Α. Διερεύνηση και αξιολόγηση των κινητικών ικανοτήτων, σκόπιμη αθλητική τεχνική με τη μέθοδο της </a:t>
            </a:r>
            <a:r>
              <a:rPr lang="el-GR" sz="2800" b="1" i="0" dirty="0" err="1">
                <a:solidFill>
                  <a:schemeClr val="bg1"/>
                </a:solidFill>
                <a:effectLst/>
                <a:latin typeface="Arial" panose="020B0604020202020204" pitchFamily="34" charset="0"/>
                <a:cs typeface="Arial" panose="020B0604020202020204" pitchFamily="34" charset="0"/>
              </a:rPr>
              <a:t>δυναμομετρίας</a:t>
            </a:r>
            <a:r>
              <a:rPr lang="el-GR" sz="2800" b="1" i="0" dirty="0">
                <a:solidFill>
                  <a:schemeClr val="bg1"/>
                </a:solidFill>
                <a:effectLst/>
                <a:latin typeface="Arial" panose="020B0604020202020204" pitchFamily="34" charset="0"/>
                <a:cs typeface="Arial" panose="020B0604020202020204" pitchFamily="34" charset="0"/>
              </a:rPr>
              <a:t> και της κινηματικής ανάλυσης τριών διαστάσεων.</a:t>
            </a:r>
          </a:p>
          <a:p>
            <a:pPr algn="l" fontAlgn="base">
              <a:buNone/>
            </a:pPr>
            <a:endParaRPr lang="el-GR" sz="2800" b="1" i="0" dirty="0">
              <a:solidFill>
                <a:schemeClr val="bg1"/>
              </a:solidFill>
              <a:effectLst/>
              <a:latin typeface="Arial" panose="020B0604020202020204" pitchFamily="34" charset="0"/>
              <a:cs typeface="Arial" panose="020B0604020202020204" pitchFamily="34" charset="0"/>
            </a:endParaRPr>
          </a:p>
          <a:p>
            <a:pPr algn="l" fontAlgn="base">
              <a:buNone/>
            </a:pPr>
            <a:r>
              <a:rPr lang="el-GR" sz="2800" b="1" i="0" dirty="0">
                <a:solidFill>
                  <a:schemeClr val="bg1"/>
                </a:solidFill>
                <a:effectLst/>
                <a:latin typeface="Arial" panose="020B0604020202020204" pitchFamily="34" charset="0"/>
                <a:cs typeface="Arial" panose="020B0604020202020204" pitchFamily="34" charset="0"/>
              </a:rPr>
              <a:t>Β. Διερεύνηση των βιομηχανικών συνθηκών και δεδομένων του κινητικού συστήματος και ιδιαίτερα, διερεύνηση </a:t>
            </a:r>
            <a:r>
              <a:rPr lang="en-US" sz="2800" b="1" i="0" dirty="0">
                <a:solidFill>
                  <a:schemeClr val="bg1"/>
                </a:solidFill>
                <a:effectLst/>
                <a:latin typeface="Arial" panose="020B0604020202020204" pitchFamily="34" charset="0"/>
                <a:cs typeface="Arial" panose="020B0604020202020204" pitchFamily="34" charset="0"/>
              </a:rPr>
              <a:t>           </a:t>
            </a:r>
            <a:r>
              <a:rPr lang="el-GR" sz="2800" b="1" i="0" dirty="0">
                <a:solidFill>
                  <a:schemeClr val="bg1"/>
                </a:solidFill>
                <a:effectLst/>
                <a:latin typeface="Arial" panose="020B0604020202020204" pitchFamily="34" charset="0"/>
                <a:cs typeface="Arial" panose="020B0604020202020204" pitchFamily="34" charset="0"/>
              </a:rPr>
              <a:t>της επίδρασης των σωματικών ικανοτήτων στην αθλητική επίδοση, αξιολογώντας την </a:t>
            </a:r>
            <a:r>
              <a:rPr lang="el-GR" sz="2800" b="1" i="0" dirty="0" err="1">
                <a:solidFill>
                  <a:schemeClr val="bg1"/>
                </a:solidFill>
                <a:effectLst/>
                <a:latin typeface="Arial" panose="020B0604020202020204" pitchFamily="34" charset="0"/>
                <a:cs typeface="Arial" panose="020B0604020202020204" pitchFamily="34" charset="0"/>
              </a:rPr>
              <a:t>ταχοδυναμική</a:t>
            </a:r>
            <a:r>
              <a:rPr lang="el-GR" sz="2800" b="1" i="0" dirty="0">
                <a:solidFill>
                  <a:schemeClr val="bg1"/>
                </a:solidFill>
                <a:effectLst/>
                <a:latin typeface="Arial" panose="020B0604020202020204" pitchFamily="34" charset="0"/>
                <a:cs typeface="Arial" panose="020B0604020202020204" pitchFamily="34" charset="0"/>
              </a:rPr>
              <a:t> ικανότητα </a:t>
            </a:r>
            <a:r>
              <a:rPr lang="en-US" sz="2800" b="1" i="0" dirty="0">
                <a:solidFill>
                  <a:schemeClr val="bg1"/>
                </a:solidFill>
                <a:effectLst/>
                <a:latin typeface="Arial" panose="020B0604020202020204" pitchFamily="34" charset="0"/>
                <a:cs typeface="Arial" panose="020B0604020202020204" pitchFamily="34" charset="0"/>
              </a:rPr>
              <a:t>           </a:t>
            </a:r>
            <a:r>
              <a:rPr lang="el-GR" sz="2800" b="1" i="0" dirty="0">
                <a:solidFill>
                  <a:schemeClr val="bg1"/>
                </a:solidFill>
                <a:effectLst/>
                <a:latin typeface="Arial" panose="020B0604020202020204" pitchFamily="34" charset="0"/>
                <a:cs typeface="Arial" panose="020B0604020202020204" pitchFamily="34" charset="0"/>
              </a:rPr>
              <a:t>των αθλητών με τη μέτρηση των εξής παραμέτρων:</a:t>
            </a:r>
          </a:p>
          <a:p>
            <a:pPr algn="l" fontAlgn="base">
              <a:buNone/>
            </a:pPr>
            <a:endParaRPr lang="el-GR" sz="2800" i="0" dirty="0">
              <a:solidFill>
                <a:schemeClr val="bg1"/>
              </a:solidFill>
              <a:effectLst/>
              <a:latin typeface="Arial" panose="020B0604020202020204" pitchFamily="34" charset="0"/>
              <a:cs typeface="Arial" panose="020B0604020202020204" pitchFamily="34" charset="0"/>
            </a:endParaRPr>
          </a:p>
          <a:p>
            <a:pPr marL="457200" indent="-457200" algn="l" fontAlgn="base">
              <a:buFont typeface="Arial" panose="020B0604020202020204" pitchFamily="34" charset="0"/>
              <a:buChar char="•"/>
            </a:pPr>
            <a:r>
              <a:rPr lang="el-GR" sz="2800" i="0" dirty="0">
                <a:solidFill>
                  <a:schemeClr val="bg1"/>
                </a:solidFill>
                <a:effectLst/>
                <a:latin typeface="Arial" panose="020B0604020202020204" pitchFamily="34" charset="0"/>
                <a:cs typeface="Arial" panose="020B0604020202020204" pitchFamily="34" charset="0"/>
              </a:rPr>
              <a:t>Μέγιστη και σχετική ισομετρική και </a:t>
            </a:r>
            <a:r>
              <a:rPr lang="el-GR" sz="2800" i="0" dirty="0" err="1">
                <a:solidFill>
                  <a:schemeClr val="bg1"/>
                </a:solidFill>
                <a:effectLst/>
                <a:latin typeface="Arial" panose="020B0604020202020204" pitchFamily="34" charset="0"/>
                <a:cs typeface="Arial" panose="020B0604020202020204" pitchFamily="34" charset="0"/>
              </a:rPr>
              <a:t>ισοκινητική</a:t>
            </a:r>
            <a:r>
              <a:rPr lang="el-GR" sz="2800" i="0" dirty="0">
                <a:solidFill>
                  <a:schemeClr val="bg1"/>
                </a:solidFill>
                <a:effectLst/>
                <a:latin typeface="Arial" panose="020B0604020202020204" pitchFamily="34" charset="0"/>
                <a:cs typeface="Arial" panose="020B0604020202020204" pitchFamily="34" charset="0"/>
              </a:rPr>
              <a:t> δύναμη</a:t>
            </a:r>
          </a:p>
          <a:p>
            <a:pPr marL="457200" indent="-457200" algn="l" fontAlgn="base">
              <a:buFont typeface="Arial" panose="020B0604020202020204" pitchFamily="34" charset="0"/>
              <a:buChar char="•"/>
            </a:pPr>
            <a:r>
              <a:rPr lang="el-GR" sz="2800" i="0" dirty="0">
                <a:solidFill>
                  <a:schemeClr val="bg1"/>
                </a:solidFill>
                <a:effectLst/>
                <a:latin typeface="Arial" panose="020B0604020202020204" pitchFamily="34" charset="0"/>
                <a:cs typeface="Arial" panose="020B0604020202020204" pitchFamily="34" charset="0"/>
              </a:rPr>
              <a:t>Μέγιστη εκρηκτική δύναμη</a:t>
            </a:r>
          </a:p>
          <a:p>
            <a:pPr marL="457200" indent="-457200" algn="l" fontAlgn="base">
              <a:buFont typeface="Arial" panose="020B0604020202020204" pitchFamily="34" charset="0"/>
              <a:buChar char="•"/>
            </a:pPr>
            <a:r>
              <a:rPr lang="el-GR" sz="2800" i="0" dirty="0">
                <a:solidFill>
                  <a:schemeClr val="bg1"/>
                </a:solidFill>
                <a:effectLst/>
                <a:latin typeface="Arial" panose="020B0604020202020204" pitchFamily="34" charset="0"/>
                <a:cs typeface="Arial" panose="020B0604020202020204" pitchFamily="34" charset="0"/>
              </a:rPr>
              <a:t>Μέγιστη συχνότητα του μυϊκού κύκλου διαστολής-συστολής.</a:t>
            </a:r>
          </a:p>
          <a:p>
            <a:pPr marL="457200" indent="-457200" algn="l" fontAlgn="base">
              <a:buFont typeface="Arial" panose="020B0604020202020204" pitchFamily="34" charset="0"/>
              <a:buChar char="•"/>
            </a:pPr>
            <a:r>
              <a:rPr lang="el-GR" sz="2800" i="0" dirty="0">
                <a:solidFill>
                  <a:schemeClr val="bg1"/>
                </a:solidFill>
                <a:effectLst/>
                <a:latin typeface="Arial" panose="020B0604020202020204" pitchFamily="34" charset="0"/>
                <a:cs typeface="Arial" panose="020B0604020202020204" pitchFamily="34" charset="0"/>
              </a:rPr>
              <a:t>Μέγιστη αθλητική επίδοση στο κατακόρυφο άλμα</a:t>
            </a:r>
          </a:p>
          <a:p>
            <a:pPr marL="457200" indent="-457200" algn="l" fontAlgn="base">
              <a:buFont typeface="Arial" panose="020B0604020202020204" pitchFamily="34" charset="0"/>
              <a:buChar char="•"/>
            </a:pPr>
            <a:endParaRPr lang="el-GR" sz="2800" i="0" dirty="0">
              <a:solidFill>
                <a:schemeClr val="bg1"/>
              </a:solidFill>
              <a:effectLst/>
              <a:latin typeface="Arial" panose="020B0604020202020204" pitchFamily="34" charset="0"/>
              <a:cs typeface="Arial" panose="020B0604020202020204" pitchFamily="34" charset="0"/>
            </a:endParaRPr>
          </a:p>
          <a:p>
            <a:pPr algn="l" fontAlgn="base">
              <a:buNone/>
            </a:pPr>
            <a:r>
              <a:rPr lang="el-GR" sz="2800" b="1" i="0" dirty="0">
                <a:solidFill>
                  <a:schemeClr val="bg1"/>
                </a:solidFill>
                <a:effectLst/>
                <a:latin typeface="Arial" panose="020B0604020202020204" pitchFamily="34" charset="0"/>
                <a:cs typeface="Arial" panose="020B0604020202020204" pitchFamily="34" charset="0"/>
              </a:rPr>
              <a:t>Γ. Ανάλυση και έλεγχος βασικών αγωνιστικών παραμέτρων κατά τη διάρκεια αγώνων ή προπόνησης για την άμεση πληροφόρηση αθλητή-προπονητή.</a:t>
            </a:r>
            <a:endParaRPr lang="el-GR" sz="2800" b="1" dirty="0">
              <a:solidFill>
                <a:schemeClr val="bg1"/>
              </a:solidFill>
              <a:latin typeface="Arial" panose="020B0604020202020204" pitchFamily="34" charset="0"/>
              <a:cs typeface="Arial" panose="020B0604020202020204" pitchFamily="34" charset="0"/>
            </a:endParaRPr>
          </a:p>
        </p:txBody>
      </p:sp>
      <p:sp>
        <p:nvSpPr>
          <p:cNvPr id="19" name="Freeform 19"/>
          <p:cNvSpPr/>
          <p:nvPr/>
        </p:nvSpPr>
        <p:spPr>
          <a:xfrm>
            <a:off x="15408008" y="-368448"/>
            <a:ext cx="2455053" cy="1397148"/>
          </a:xfrm>
          <a:custGeom>
            <a:avLst/>
            <a:gdLst/>
            <a:ahLst/>
            <a:cxnLst/>
            <a:rect l="l" t="t" r="r" b="b"/>
            <a:pathLst>
              <a:path w="2455053" h="1397148">
                <a:moveTo>
                  <a:pt x="0" y="0"/>
                </a:moveTo>
                <a:lnTo>
                  <a:pt x="2455053" y="0"/>
                </a:lnTo>
                <a:lnTo>
                  <a:pt x="2455053" y="1397148"/>
                </a:lnTo>
                <a:lnTo>
                  <a:pt x="0" y="1397148"/>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endParaRPr lang="el-GR"/>
          </a:p>
        </p:txBody>
      </p:sp>
      <p:sp>
        <p:nvSpPr>
          <p:cNvPr id="20" name="Freeform 20"/>
          <p:cNvSpPr/>
          <p:nvPr/>
        </p:nvSpPr>
        <p:spPr>
          <a:xfrm>
            <a:off x="-787125" y="190229"/>
            <a:ext cx="1574250" cy="895891"/>
          </a:xfrm>
          <a:custGeom>
            <a:avLst/>
            <a:gdLst/>
            <a:ahLst/>
            <a:cxnLst/>
            <a:rect l="l" t="t" r="r" b="b"/>
            <a:pathLst>
              <a:path w="1574250" h="895891">
                <a:moveTo>
                  <a:pt x="0" y="0"/>
                </a:moveTo>
                <a:lnTo>
                  <a:pt x="1574250" y="0"/>
                </a:lnTo>
                <a:lnTo>
                  <a:pt x="1574250" y="895892"/>
                </a:lnTo>
                <a:lnTo>
                  <a:pt x="0" y="895892"/>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85EA3"/>
        </a:solidFill>
        <a:effectLst/>
      </p:bgPr>
    </p:bg>
    <p:spTree>
      <p:nvGrpSpPr>
        <p:cNvPr id="1" name="">
          <a:extLst>
            <a:ext uri="{FF2B5EF4-FFF2-40B4-BE49-F238E27FC236}">
              <a16:creationId xmlns:a16="http://schemas.microsoft.com/office/drawing/2014/main" id="{CE52E696-BFC5-D60B-AC9E-1B32F65DE4F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9EAABD7-E666-A64D-3155-509CE97C854E}"/>
              </a:ext>
            </a:extLst>
          </p:cNvPr>
          <p:cNvSpPr/>
          <p:nvPr/>
        </p:nvSpPr>
        <p:spPr>
          <a:xfrm rot="-378541">
            <a:off x="-2423596" y="583792"/>
            <a:ext cx="17201471" cy="12416335"/>
          </a:xfrm>
          <a:custGeom>
            <a:avLst/>
            <a:gdLst/>
            <a:ahLst/>
            <a:cxnLst/>
            <a:rect l="l" t="t" r="r" b="b"/>
            <a:pathLst>
              <a:path w="17201471" h="12416335">
                <a:moveTo>
                  <a:pt x="0" y="0"/>
                </a:moveTo>
                <a:lnTo>
                  <a:pt x="17201472" y="0"/>
                </a:lnTo>
                <a:lnTo>
                  <a:pt x="17201472" y="12416335"/>
                </a:lnTo>
                <a:lnTo>
                  <a:pt x="0" y="12416335"/>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a:extLst>
              <a:ext uri="{FF2B5EF4-FFF2-40B4-BE49-F238E27FC236}">
                <a16:creationId xmlns:a16="http://schemas.microsoft.com/office/drawing/2014/main" id="{0B2531F1-3F4A-5341-F4A1-7F58EC62D0CB}"/>
              </a:ext>
            </a:extLst>
          </p:cNvPr>
          <p:cNvSpPr/>
          <p:nvPr/>
        </p:nvSpPr>
        <p:spPr>
          <a:xfrm>
            <a:off x="125103" y="2933700"/>
            <a:ext cx="4876800" cy="4800600"/>
          </a:xfrm>
          <a:custGeom>
            <a:avLst/>
            <a:gdLst/>
            <a:ahLst/>
            <a:cxnLst/>
            <a:rect l="l" t="t" r="r" b="b"/>
            <a:pathLst>
              <a:path w="8101652" h="7146971">
                <a:moveTo>
                  <a:pt x="0" y="0"/>
                </a:moveTo>
                <a:lnTo>
                  <a:pt x="8101652" y="0"/>
                </a:lnTo>
                <a:lnTo>
                  <a:pt x="8101652" y="7146971"/>
                </a:lnTo>
                <a:lnTo>
                  <a:pt x="0" y="7146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EBCF34A4-DD77-8AF7-BF07-9B934D6E0F8D}"/>
              </a:ext>
            </a:extLst>
          </p:cNvPr>
          <p:cNvSpPr txBox="1"/>
          <p:nvPr/>
        </p:nvSpPr>
        <p:spPr>
          <a:xfrm>
            <a:off x="5001903" y="414942"/>
            <a:ext cx="11753579" cy="1227516"/>
          </a:xfrm>
          <a:prstGeom prst="rect">
            <a:avLst/>
          </a:prstGeom>
        </p:spPr>
        <p:txBody>
          <a:bodyPr wrap="square" lIns="0" tIns="0" rIns="0" bIns="0" rtlCol="0" anchor="t">
            <a:spAutoFit/>
          </a:bodyPr>
          <a:lstStyle/>
          <a:p>
            <a:pPr marL="0" marR="0" lvl="0" indent="0" algn="ctr" defTabSz="914400" rtl="0" eaLnBrk="1" fontAlgn="auto" latinLnBrk="0" hangingPunct="1">
              <a:lnSpc>
                <a:spcPts val="10919"/>
              </a:lnSpc>
              <a:spcBef>
                <a:spcPts val="0"/>
              </a:spcBef>
              <a:spcAft>
                <a:spcPts val="0"/>
              </a:spcAft>
              <a:buClrTx/>
              <a:buSzTx/>
              <a:buFontTx/>
              <a:buNone/>
              <a:tabLst/>
              <a:defRPr/>
            </a:pPr>
            <a:r>
              <a:rPr kumimoji="0" lang="el-GR" sz="6000" b="1" i="0" u="none" strike="noStrike" kern="1200" cap="none" spc="0" normalizeH="0" baseline="0" noProof="0" dirty="0">
                <a:ln>
                  <a:noFill/>
                </a:ln>
                <a:solidFill>
                  <a:srgbClr val="FFFFFF"/>
                </a:solidFill>
                <a:effectLst/>
                <a:uLnTx/>
                <a:uFillTx/>
                <a:latin typeface="Arial" panose="020B0604020202020204" pitchFamily="34" charset="0"/>
                <a:ea typeface="Fredoka"/>
                <a:cs typeface="Arial" panose="020B0604020202020204" pitchFamily="34" charset="0"/>
                <a:sym typeface="Fredoka"/>
              </a:rPr>
              <a:t>Τμήμα Βιοχημείας της Άσκησης</a:t>
            </a:r>
            <a:endParaRPr kumimoji="0" lang="en-US" sz="6000" b="0" i="0" u="none" strike="noStrike" kern="1200" cap="none" spc="0" normalizeH="0" baseline="0" noProof="0" dirty="0">
              <a:ln>
                <a:noFill/>
              </a:ln>
              <a:solidFill>
                <a:srgbClr val="FFFFFF"/>
              </a:solidFill>
              <a:effectLst/>
              <a:uLnTx/>
              <a:uFillTx/>
              <a:latin typeface="Fredoka"/>
              <a:ea typeface="Fredoka"/>
              <a:cs typeface="Fredoka"/>
              <a:sym typeface="Fredoka"/>
            </a:endParaRPr>
          </a:p>
        </p:txBody>
      </p:sp>
      <p:sp>
        <p:nvSpPr>
          <p:cNvPr id="12" name="TextBox 12">
            <a:extLst>
              <a:ext uri="{FF2B5EF4-FFF2-40B4-BE49-F238E27FC236}">
                <a16:creationId xmlns:a16="http://schemas.microsoft.com/office/drawing/2014/main" id="{B963C6AD-CD89-45CC-ADCD-C832E4FD3CEE}"/>
              </a:ext>
            </a:extLst>
          </p:cNvPr>
          <p:cNvSpPr txBox="1"/>
          <p:nvPr/>
        </p:nvSpPr>
        <p:spPr>
          <a:xfrm>
            <a:off x="5181600" y="2381151"/>
            <a:ext cx="11573882" cy="6032421"/>
          </a:xfrm>
          <a:prstGeom prst="rect">
            <a:avLst/>
          </a:prstGeom>
        </p:spPr>
        <p:txBody>
          <a:bodyPr wrap="square" lIns="0" tIns="0" rIns="0" bIns="0" rtlCol="0" anchor="t">
            <a:spAutoFit/>
          </a:bodyPr>
          <a:lstStyle/>
          <a:p>
            <a:pPr algn="l" fontAlgn="base">
              <a:buNone/>
            </a:pPr>
            <a:r>
              <a:rPr lang="el-GR" sz="2800" b="1" dirty="0">
                <a:solidFill>
                  <a:srgbClr val="1F497D">
                    <a:lumMod val="40000"/>
                    <a:lumOff val="60000"/>
                  </a:srgbClr>
                </a:solidFill>
                <a:latin typeface="Arial" panose="020B0604020202020204" pitchFamily="34" charset="0"/>
                <a:cs typeface="Arial" panose="020B0604020202020204" pitchFamily="34" charset="0"/>
              </a:rPr>
              <a:t>Α. Αξιολόγηση Υγείας και Μεταβολικής Κατάστασης</a:t>
            </a:r>
          </a:p>
          <a:p>
            <a:pPr algn="l" fontAlgn="base">
              <a:buFont typeface="Arial" panose="020B0604020202020204" pitchFamily="34" charset="0"/>
              <a:buChar char="•"/>
            </a:pPr>
            <a:r>
              <a:rPr lang="el-GR" sz="2800" b="0" i="0" dirty="0">
                <a:solidFill>
                  <a:schemeClr val="bg1"/>
                </a:solidFill>
                <a:effectLst/>
                <a:latin typeface="Arial" panose="020B0604020202020204" pitchFamily="34" charset="0"/>
                <a:cs typeface="Arial" panose="020B0604020202020204" pitchFamily="34" charset="0"/>
              </a:rPr>
              <a:t> Αιματολογικός έλεγχος (γενική αίματος, έλεγχος σιδήρου)</a:t>
            </a:r>
          </a:p>
          <a:p>
            <a:pPr algn="l" fontAlgn="base">
              <a:buFont typeface="Arial" panose="020B0604020202020204" pitchFamily="34" charset="0"/>
              <a:buChar char="•"/>
            </a:pPr>
            <a:r>
              <a:rPr lang="el-GR" sz="2800" b="0" i="0" dirty="0">
                <a:solidFill>
                  <a:schemeClr val="bg1"/>
                </a:solidFill>
                <a:effectLst/>
                <a:latin typeface="Arial" panose="020B0604020202020204" pitchFamily="34" charset="0"/>
                <a:cs typeface="Arial" panose="020B0604020202020204" pitchFamily="34" charset="0"/>
              </a:rPr>
              <a:t> </a:t>
            </a:r>
            <a:r>
              <a:rPr lang="el-GR" sz="2800" b="0" i="0" dirty="0" err="1">
                <a:solidFill>
                  <a:schemeClr val="bg1"/>
                </a:solidFill>
                <a:effectLst/>
                <a:latin typeface="Arial" panose="020B0604020202020204" pitchFamily="34" charset="0"/>
                <a:cs typeface="Arial" panose="020B0604020202020204" pitchFamily="34" charset="0"/>
              </a:rPr>
              <a:t>Ουροχημικός</a:t>
            </a:r>
            <a:r>
              <a:rPr lang="el-GR" sz="2800" b="0" i="0" dirty="0">
                <a:solidFill>
                  <a:schemeClr val="bg1"/>
                </a:solidFill>
                <a:effectLst/>
                <a:latin typeface="Arial" panose="020B0604020202020204" pitchFamily="34" charset="0"/>
                <a:cs typeface="Arial" panose="020B0604020202020204" pitchFamily="34" charset="0"/>
              </a:rPr>
              <a:t> έλεγχος (10 παράμετροι), ηλεκτρολύτες</a:t>
            </a:r>
          </a:p>
          <a:p>
            <a:pPr algn="l" fontAlgn="base">
              <a:buFont typeface="Arial" panose="020B0604020202020204" pitchFamily="34" charset="0"/>
              <a:buChar char="•"/>
            </a:pPr>
            <a:r>
              <a:rPr lang="el-GR" sz="2800" b="0" i="0" dirty="0">
                <a:solidFill>
                  <a:schemeClr val="bg1"/>
                </a:solidFill>
                <a:effectLst/>
                <a:latin typeface="Arial" panose="020B0604020202020204" pitchFamily="34" charset="0"/>
                <a:cs typeface="Arial" panose="020B0604020202020204" pitchFamily="34" charset="0"/>
              </a:rPr>
              <a:t> Βασικοί </a:t>
            </a:r>
            <a:r>
              <a:rPr lang="el-GR" sz="2800" b="0" i="0" dirty="0" err="1">
                <a:solidFill>
                  <a:schemeClr val="bg1"/>
                </a:solidFill>
                <a:effectLst/>
                <a:latin typeface="Arial" panose="020B0604020202020204" pitchFamily="34" charset="0"/>
                <a:cs typeface="Arial" panose="020B0604020202020204" pitchFamily="34" charset="0"/>
              </a:rPr>
              <a:t>μεταβολίτες</a:t>
            </a:r>
            <a:r>
              <a:rPr lang="el-GR" sz="2800" b="0" i="0" dirty="0">
                <a:solidFill>
                  <a:schemeClr val="bg1"/>
                </a:solidFill>
                <a:effectLst/>
                <a:latin typeface="Arial" panose="020B0604020202020204" pitchFamily="34" charset="0"/>
                <a:cs typeface="Arial" panose="020B0604020202020204" pitchFamily="34" charset="0"/>
              </a:rPr>
              <a:t> (λιπίδια, σάκχαρο, πρωτεΐνες, άζωτο)</a:t>
            </a:r>
          </a:p>
          <a:p>
            <a:pPr algn="l" fontAlgn="base">
              <a:buFont typeface="Arial" panose="020B0604020202020204" pitchFamily="34" charset="0"/>
              <a:buChar char="•"/>
            </a:pPr>
            <a:r>
              <a:rPr lang="el-GR" sz="2800" b="0" i="0" dirty="0">
                <a:solidFill>
                  <a:schemeClr val="bg1"/>
                </a:solidFill>
                <a:effectLst/>
                <a:latin typeface="Arial" panose="020B0604020202020204" pitchFamily="34" charset="0"/>
                <a:cs typeface="Arial" panose="020B0604020202020204" pitchFamily="34" charset="0"/>
              </a:rPr>
              <a:t> Ένζυμα, ορμόνες</a:t>
            </a:r>
          </a:p>
          <a:p>
            <a:pPr algn="l" fontAlgn="base">
              <a:buFont typeface="Arial" panose="020B0604020202020204" pitchFamily="34" charset="0"/>
              <a:buChar char="•"/>
            </a:pPr>
            <a:r>
              <a:rPr lang="el-GR" sz="2800" b="0" i="0" dirty="0">
                <a:solidFill>
                  <a:schemeClr val="bg1"/>
                </a:solidFill>
                <a:effectLst/>
                <a:latin typeface="Arial" panose="020B0604020202020204" pitchFamily="34" charset="0"/>
                <a:cs typeface="Arial" panose="020B0604020202020204" pitchFamily="34" charset="0"/>
              </a:rPr>
              <a:t> Ανοσολογικές παράμετροι</a:t>
            </a:r>
          </a:p>
          <a:p>
            <a:pPr algn="l" fontAlgn="base">
              <a:buNone/>
            </a:pPr>
            <a:r>
              <a:rPr lang="el-GR" sz="2800" b="1" dirty="0">
                <a:solidFill>
                  <a:srgbClr val="1F497D">
                    <a:lumMod val="40000"/>
                    <a:lumOff val="60000"/>
                  </a:srgbClr>
                </a:solidFill>
                <a:latin typeface="Arial" panose="020B0604020202020204" pitchFamily="34" charset="0"/>
                <a:cs typeface="Arial" panose="020B0604020202020204" pitchFamily="34" charset="0"/>
              </a:rPr>
              <a:t>Β. Μεταβολικές ικανότητες</a:t>
            </a:r>
          </a:p>
          <a:p>
            <a:pPr algn="l" fontAlgn="base">
              <a:buFont typeface="Arial" panose="020B0604020202020204" pitchFamily="34" charset="0"/>
              <a:buChar char="•"/>
            </a:pPr>
            <a:r>
              <a:rPr lang="el-GR" sz="2800" b="0" i="0" dirty="0">
                <a:solidFill>
                  <a:schemeClr val="bg1"/>
                </a:solidFill>
                <a:effectLst/>
                <a:latin typeface="Arial" panose="020B0604020202020204" pitchFamily="34" charset="0"/>
                <a:cs typeface="Arial" panose="020B0604020202020204" pitchFamily="34" charset="0"/>
              </a:rPr>
              <a:t> Αναερόβια ικανότητα (καμπύλη αύξησης και απομάκρυνσης γαλακτικού)</a:t>
            </a:r>
          </a:p>
          <a:p>
            <a:pPr algn="l" fontAlgn="base">
              <a:buFont typeface="Arial" panose="020B0604020202020204" pitchFamily="34" charset="0"/>
              <a:buChar char="•"/>
            </a:pPr>
            <a:r>
              <a:rPr lang="el-GR" sz="2800" b="0" i="0" dirty="0">
                <a:solidFill>
                  <a:schemeClr val="bg1"/>
                </a:solidFill>
                <a:effectLst/>
                <a:latin typeface="Arial" panose="020B0604020202020204" pitchFamily="34" charset="0"/>
                <a:cs typeface="Arial" panose="020B0604020202020204" pitchFamily="34" charset="0"/>
              </a:rPr>
              <a:t> </a:t>
            </a:r>
            <a:r>
              <a:rPr lang="el-GR" sz="2800" b="0" i="0" dirty="0" err="1">
                <a:solidFill>
                  <a:schemeClr val="bg1"/>
                </a:solidFill>
                <a:effectLst/>
                <a:latin typeface="Arial" panose="020B0604020202020204" pitchFamily="34" charset="0"/>
                <a:cs typeface="Arial" panose="020B0604020202020204" pitchFamily="34" charset="0"/>
              </a:rPr>
              <a:t>Οξεοβασική</a:t>
            </a:r>
            <a:r>
              <a:rPr lang="el-GR" sz="2800" b="0" i="0" dirty="0">
                <a:solidFill>
                  <a:schemeClr val="bg1"/>
                </a:solidFill>
                <a:effectLst/>
                <a:latin typeface="Arial" panose="020B0604020202020204" pitchFamily="34" charset="0"/>
                <a:cs typeface="Arial" panose="020B0604020202020204" pitchFamily="34" charset="0"/>
              </a:rPr>
              <a:t> ισορροπία (αέρια αίματος, αερόβια και αναερόβια αξιολόγηση)</a:t>
            </a:r>
          </a:p>
          <a:p>
            <a:pPr algn="l" fontAlgn="base">
              <a:buNone/>
            </a:pPr>
            <a:r>
              <a:rPr lang="el-GR" sz="2800" b="1" i="0" dirty="0">
                <a:solidFill>
                  <a:schemeClr val="tx2">
                    <a:lumMod val="40000"/>
                    <a:lumOff val="60000"/>
                  </a:schemeClr>
                </a:solidFill>
                <a:effectLst/>
                <a:latin typeface="Arial" panose="020B0604020202020204" pitchFamily="34" charset="0"/>
                <a:cs typeface="Arial" panose="020B0604020202020204" pitchFamily="34" charset="0"/>
              </a:rPr>
              <a:t>Γ. Επίπεδα </a:t>
            </a:r>
            <a:r>
              <a:rPr lang="en-US" sz="2800" b="1" i="0" dirty="0">
                <a:solidFill>
                  <a:schemeClr val="tx2">
                    <a:lumMod val="40000"/>
                    <a:lumOff val="60000"/>
                  </a:schemeClr>
                </a:solidFill>
                <a:effectLst/>
                <a:latin typeface="Arial" panose="020B0604020202020204" pitchFamily="34" charset="0"/>
                <a:cs typeface="Arial" panose="020B0604020202020204" pitchFamily="34" charset="0"/>
              </a:rPr>
              <a:t>s</a:t>
            </a:r>
            <a:r>
              <a:rPr lang="el-GR" sz="2800" b="1" i="0" dirty="0" err="1">
                <a:solidFill>
                  <a:schemeClr val="tx2">
                    <a:lumMod val="40000"/>
                    <a:lumOff val="60000"/>
                  </a:schemeClr>
                </a:solidFill>
                <a:effectLst/>
                <a:latin typeface="Arial" panose="020B0604020202020204" pitchFamily="34" charset="0"/>
                <a:cs typeface="Arial" panose="020B0604020202020204" pitchFamily="34" charset="0"/>
              </a:rPr>
              <a:t>tress</a:t>
            </a:r>
            <a:r>
              <a:rPr lang="el-GR" sz="2800" b="1" i="0" dirty="0">
                <a:solidFill>
                  <a:schemeClr val="tx2">
                    <a:lumMod val="40000"/>
                    <a:lumOff val="60000"/>
                  </a:schemeClr>
                </a:solidFill>
                <a:effectLst/>
                <a:latin typeface="Arial" panose="020B0604020202020204" pitchFamily="34" charset="0"/>
                <a:cs typeface="Arial" panose="020B0604020202020204" pitchFamily="34" charset="0"/>
              </a:rPr>
              <a:t> και κόπωσης</a:t>
            </a:r>
          </a:p>
          <a:p>
            <a:pPr algn="l" fontAlgn="base">
              <a:buFont typeface="Arial" panose="020B0604020202020204" pitchFamily="34" charset="0"/>
              <a:buChar char="•"/>
            </a:pPr>
            <a:r>
              <a:rPr lang="el-GR" sz="2800" b="0" i="0" dirty="0">
                <a:solidFill>
                  <a:schemeClr val="bg1"/>
                </a:solidFill>
                <a:effectLst/>
                <a:latin typeface="Arial" panose="020B0604020202020204" pitchFamily="34" charset="0"/>
                <a:cs typeface="Arial" panose="020B0604020202020204" pitchFamily="34" charset="0"/>
              </a:rPr>
              <a:t> Μυϊκή κόπωση και κόπωση οργάνων, οξειδωτικό </a:t>
            </a:r>
            <a:r>
              <a:rPr lang="el-GR" sz="2800" b="0" i="0" dirty="0" err="1">
                <a:solidFill>
                  <a:schemeClr val="bg1"/>
                </a:solidFill>
                <a:effectLst/>
                <a:latin typeface="Arial" panose="020B0604020202020204" pitchFamily="34" charset="0"/>
                <a:cs typeface="Arial" panose="020B0604020202020204" pitchFamily="34" charset="0"/>
              </a:rPr>
              <a:t>stress</a:t>
            </a:r>
            <a:endParaRPr lang="el-GR" sz="2800" b="0" i="0" dirty="0">
              <a:solidFill>
                <a:schemeClr val="bg1"/>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l-GR" sz="2800" b="0" i="0" dirty="0">
                <a:solidFill>
                  <a:schemeClr val="bg1"/>
                </a:solidFill>
                <a:effectLst/>
                <a:latin typeface="Arial" panose="020B0604020202020204" pitchFamily="34" charset="0"/>
                <a:cs typeface="Arial" panose="020B0604020202020204" pitchFamily="34" charset="0"/>
              </a:rPr>
              <a:t> Ανοσολογικοί δείκτες</a:t>
            </a:r>
          </a:p>
          <a:p>
            <a:pPr algn="l" fontAlgn="base">
              <a:buFont typeface="Arial" panose="020B0604020202020204" pitchFamily="34" charset="0"/>
              <a:buChar char="•"/>
            </a:pPr>
            <a:r>
              <a:rPr lang="el-GR" sz="2800" b="0" i="0" dirty="0">
                <a:solidFill>
                  <a:schemeClr val="bg1"/>
                </a:solidFill>
                <a:effectLst/>
                <a:latin typeface="Arial" panose="020B0604020202020204" pitchFamily="34" charset="0"/>
                <a:cs typeface="Arial" panose="020B0604020202020204" pitchFamily="34" charset="0"/>
              </a:rPr>
              <a:t> Εργομετρικές δοκιμασίες μέτρησης μεταβολικών δεικτών</a:t>
            </a:r>
          </a:p>
        </p:txBody>
      </p:sp>
      <p:sp>
        <p:nvSpPr>
          <p:cNvPr id="19" name="Freeform 19">
            <a:extLst>
              <a:ext uri="{FF2B5EF4-FFF2-40B4-BE49-F238E27FC236}">
                <a16:creationId xmlns:a16="http://schemas.microsoft.com/office/drawing/2014/main" id="{1F55E6D8-4699-F137-8F30-4ACEC7001031}"/>
              </a:ext>
            </a:extLst>
          </p:cNvPr>
          <p:cNvSpPr/>
          <p:nvPr/>
        </p:nvSpPr>
        <p:spPr>
          <a:xfrm>
            <a:off x="15408008" y="-368448"/>
            <a:ext cx="2455053" cy="1397148"/>
          </a:xfrm>
          <a:custGeom>
            <a:avLst/>
            <a:gdLst/>
            <a:ahLst/>
            <a:cxnLst/>
            <a:rect l="l" t="t" r="r" b="b"/>
            <a:pathLst>
              <a:path w="2455053" h="1397148">
                <a:moveTo>
                  <a:pt x="0" y="0"/>
                </a:moveTo>
                <a:lnTo>
                  <a:pt x="2455053" y="0"/>
                </a:lnTo>
                <a:lnTo>
                  <a:pt x="2455053" y="1397148"/>
                </a:lnTo>
                <a:lnTo>
                  <a:pt x="0" y="1397148"/>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a:extLst>
              <a:ext uri="{FF2B5EF4-FFF2-40B4-BE49-F238E27FC236}">
                <a16:creationId xmlns:a16="http://schemas.microsoft.com/office/drawing/2014/main" id="{489D7728-7770-6D52-90E8-BF6B3C531A93}"/>
              </a:ext>
            </a:extLst>
          </p:cNvPr>
          <p:cNvSpPr/>
          <p:nvPr/>
        </p:nvSpPr>
        <p:spPr>
          <a:xfrm>
            <a:off x="-787125" y="190229"/>
            <a:ext cx="1574250" cy="895891"/>
          </a:xfrm>
          <a:custGeom>
            <a:avLst/>
            <a:gdLst/>
            <a:ahLst/>
            <a:cxnLst/>
            <a:rect l="l" t="t" r="r" b="b"/>
            <a:pathLst>
              <a:path w="1574250" h="895891">
                <a:moveTo>
                  <a:pt x="0" y="0"/>
                </a:moveTo>
                <a:lnTo>
                  <a:pt x="1574250" y="0"/>
                </a:lnTo>
                <a:lnTo>
                  <a:pt x="1574250" y="895892"/>
                </a:lnTo>
                <a:lnTo>
                  <a:pt x="0" y="895892"/>
                </a:lnTo>
                <a:lnTo>
                  <a:pt x="0" y="0"/>
                </a:lnTo>
                <a:close/>
              </a:path>
            </a:pathLst>
          </a:custGeom>
          <a:blipFill>
            <a:blip r:embed="rId6">
              <a:alphaModFix amt="54000"/>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5676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639</TotalTime>
  <Words>964</Words>
  <Application>Microsoft Office PowerPoint</Application>
  <PresentationFormat>Προσαρμογή</PresentationFormat>
  <Paragraphs>171</Paragraphs>
  <Slides>21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21</vt:i4>
      </vt:variant>
    </vt:vector>
  </HeadingPairs>
  <TitlesOfParts>
    <vt:vector size="27" baseType="lpstr">
      <vt:lpstr>Calibri</vt:lpstr>
      <vt:lpstr>Aptos</vt:lpstr>
      <vt:lpstr>Fredoka</vt:lpstr>
      <vt:lpstr>Arial</vt:lpstr>
      <vt:lpstr>Montserrat Medium</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ΕΚΑΕ 1/4/2025 </dc:title>
  <cp:lastModifiedBy>Γραμματεία Γενικής Διεύθυνσης</cp:lastModifiedBy>
  <cp:revision>81</cp:revision>
  <cp:lastPrinted>2025-04-02T12:15:37Z</cp:lastPrinted>
  <dcterms:created xsi:type="dcterms:W3CDTF">2006-08-16T00:00:00Z</dcterms:created>
  <dcterms:modified xsi:type="dcterms:W3CDTF">2025-04-11T06:25:44Z</dcterms:modified>
  <dc:identifier>DAGjZTzu3Hc</dc:identifier>
</cp:coreProperties>
</file>